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handoutMasterIdLst>
    <p:handoutMasterId r:id="rId25"/>
  </p:handoutMasterIdLst>
  <p:sldIdLst>
    <p:sldId id="333" r:id="rId2"/>
    <p:sldId id="334" r:id="rId3"/>
    <p:sldId id="335" r:id="rId4"/>
    <p:sldId id="354" r:id="rId5"/>
    <p:sldId id="326" r:id="rId6"/>
    <p:sldId id="355" r:id="rId7"/>
    <p:sldId id="327" r:id="rId8"/>
    <p:sldId id="356" r:id="rId9"/>
    <p:sldId id="357" r:id="rId10"/>
    <p:sldId id="358" r:id="rId11"/>
    <p:sldId id="359" r:id="rId12"/>
    <p:sldId id="360" r:id="rId13"/>
    <p:sldId id="361" r:id="rId14"/>
    <p:sldId id="362" r:id="rId15"/>
    <p:sldId id="363" r:id="rId16"/>
    <p:sldId id="364" r:id="rId17"/>
    <p:sldId id="367" r:id="rId18"/>
    <p:sldId id="368" r:id="rId19"/>
    <p:sldId id="369" r:id="rId20"/>
    <p:sldId id="370" r:id="rId21"/>
    <p:sldId id="371" r:id="rId22"/>
    <p:sldId id="324" r:id="rId23"/>
  </p:sldIdLst>
  <p:sldSz cx="9144000" cy="5149850"/>
  <p:notesSz cx="9144000" cy="5149850"/>
  <p:embeddedFontLst>
    <p:embeddedFont>
      <p:font typeface="Calibri" panose="020F0502020204030204" pitchFamily="3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649"/>
    <a:srgbClr val="A7A8A8"/>
    <a:srgbClr val="66947A"/>
    <a:srgbClr val="000000"/>
    <a:srgbClr val="1F2A44"/>
    <a:srgbClr val="333E47"/>
    <a:srgbClr val="5D6469"/>
    <a:srgbClr val="40C1AC"/>
    <a:srgbClr val="41B6E6"/>
    <a:srgbClr val="BAD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7338" autoAdjust="0"/>
  </p:normalViewPr>
  <p:slideViewPr>
    <p:cSldViewPr>
      <p:cViewPr varScale="1">
        <p:scale>
          <a:sx n="109" d="100"/>
          <a:sy n="109" d="100"/>
        </p:scale>
        <p:origin x="1800" y="96"/>
      </p:cViewPr>
      <p:guideLst>
        <p:guide orient="horz" pos="2880"/>
        <p:guide pos="2160"/>
      </p:guideLst>
    </p:cSldViewPr>
  </p:slideViewPr>
  <p:notesTextViewPr>
    <p:cViewPr>
      <p:scale>
        <a:sx n="3" d="2"/>
        <a:sy n="3" d="2"/>
      </p:scale>
      <p:origin x="0" y="0"/>
    </p:cViewPr>
  </p:notesTextViewPr>
  <p:notesViewPr>
    <p:cSldViewPr>
      <p:cViewPr varScale="1">
        <p:scale>
          <a:sx n="106" d="100"/>
          <a:sy n="106" d="100"/>
        </p:scale>
        <p:origin x="118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8A66FD-D79B-4423-B567-B67403308352}"/>
              </a:ext>
            </a:extLst>
          </p:cNvPr>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E3D216-D3EC-4362-8141-90C231B58A90}"/>
              </a:ext>
            </a:extLst>
          </p:cNvPr>
          <p:cNvSpPr>
            <a:spLocks noGrp="1"/>
          </p:cNvSpPr>
          <p:nvPr>
            <p:ph type="dt" sz="quarter" idx="1"/>
          </p:nvPr>
        </p:nvSpPr>
        <p:spPr>
          <a:xfrm>
            <a:off x="5180013" y="0"/>
            <a:ext cx="3962400" cy="258763"/>
          </a:xfrm>
          <a:prstGeom prst="rect">
            <a:avLst/>
          </a:prstGeom>
        </p:spPr>
        <p:txBody>
          <a:bodyPr vert="horz" lIns="91440" tIns="45720" rIns="91440" bIns="45720" rtlCol="0"/>
          <a:lstStyle>
            <a:lvl1pPr algn="r">
              <a:defRPr sz="1200"/>
            </a:lvl1pPr>
          </a:lstStyle>
          <a:p>
            <a:fld id="{09489D13-B0D9-471C-98E1-5B7546F1AEFE}" type="datetimeFigureOut">
              <a:rPr lang="en-US" smtClean="0"/>
              <a:t>8/30/2022</a:t>
            </a:fld>
            <a:endParaRPr lang="en-US"/>
          </a:p>
        </p:txBody>
      </p:sp>
      <p:sp>
        <p:nvSpPr>
          <p:cNvPr id="4" name="Footer Placeholder 3">
            <a:extLst>
              <a:ext uri="{FF2B5EF4-FFF2-40B4-BE49-F238E27FC236}">
                <a16:creationId xmlns:a16="http://schemas.microsoft.com/office/drawing/2014/main" id="{A9E3C996-DBE6-4C43-9901-1B957A04CFBD}"/>
              </a:ext>
            </a:extLst>
          </p:cNvPr>
          <p:cNvSpPr>
            <a:spLocks noGrp="1"/>
          </p:cNvSpPr>
          <p:nvPr>
            <p:ph type="ftr" sz="quarter" idx="2"/>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74BEC1-174C-46A5-B97A-937BB0CF1AB8}"/>
              </a:ext>
            </a:extLst>
          </p:cNvPr>
          <p:cNvSpPr>
            <a:spLocks noGrp="1"/>
          </p:cNvSpPr>
          <p:nvPr>
            <p:ph type="sldNum" sz="quarter" idx="3"/>
          </p:nvPr>
        </p:nvSpPr>
        <p:spPr>
          <a:xfrm>
            <a:off x="5180013" y="4891088"/>
            <a:ext cx="3962400" cy="258762"/>
          </a:xfrm>
          <a:prstGeom prst="rect">
            <a:avLst/>
          </a:prstGeom>
        </p:spPr>
        <p:txBody>
          <a:bodyPr vert="horz" lIns="91440" tIns="45720" rIns="91440" bIns="45720" rtlCol="0" anchor="b"/>
          <a:lstStyle>
            <a:lvl1pPr algn="r">
              <a:defRPr sz="1200"/>
            </a:lvl1pPr>
          </a:lstStyle>
          <a:p>
            <a:fld id="{98B6661A-639F-4EDB-9774-69157B1ED283}" type="slidenum">
              <a:rPr lang="en-US" smtClean="0"/>
              <a:t>‹#›</a:t>
            </a:fld>
            <a:endParaRPr lang="en-US"/>
          </a:p>
        </p:txBody>
      </p:sp>
    </p:spTree>
    <p:extLst>
      <p:ext uri="{BB962C8B-B14F-4D97-AF65-F5344CB8AC3E}">
        <p14:creationId xmlns:p14="http://schemas.microsoft.com/office/powerpoint/2010/main" val="72810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61D07668-7717-E148-964F-04DC3AB38339}" type="datetimeFigureOut">
              <a:rPr lang="en-US" smtClean="0"/>
              <a:t>8/30/2022</a:t>
            </a:fld>
            <a:endParaRPr lang="en-US"/>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04D71764-B61E-9E4F-95E8-7CBB047F95BC}" type="slidenum">
              <a:rPr lang="en-US" smtClean="0"/>
              <a:t>‹#›</a:t>
            </a:fld>
            <a:endParaRPr lang="en-US"/>
          </a:p>
        </p:txBody>
      </p:sp>
    </p:spTree>
    <p:extLst>
      <p:ext uri="{BB962C8B-B14F-4D97-AF65-F5344CB8AC3E}">
        <p14:creationId xmlns:p14="http://schemas.microsoft.com/office/powerpoint/2010/main" val="401844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The Body of Knowledge or ACMPE was created when ACMPE began nearly 65 years ago and yet today, even though there have been a few iterations of the framework, the BOK still stands today as the foundation and principles that support medical practice executives.</a:t>
            </a:r>
          </a:p>
          <a:p>
            <a:pPr marL="171450"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The same problems and issues we have today were the same problems and issues medical practice professionals had all those years ago.</a:t>
            </a:r>
          </a:p>
          <a:p>
            <a:pPr marL="171450"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The body of knowledge is an invaluable tool  to use in all aspects of managing healthcare entities</a:t>
            </a:r>
          </a:p>
          <a:p>
            <a:pPr marL="171450"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What I personally find the most valuable is the framework of content and the specific tasks I </a:t>
            </a:r>
            <a:r>
              <a:rPr lang="en-US" altLang="en-US" dirty="0" err="1">
                <a:latin typeface="Arial" panose="020B0604020202020204" pitchFamily="34" charset="0"/>
                <a:ea typeface="ＭＳ Ｐゴシック" panose="020B0600070205080204" pitchFamily="34" charset="-128"/>
              </a:rPr>
              <a:t>neeed</a:t>
            </a:r>
            <a:r>
              <a:rPr lang="en-US" altLang="en-US" dirty="0">
                <a:latin typeface="Arial" panose="020B0604020202020204" pitchFamily="34" charset="0"/>
                <a:ea typeface="ＭＳ Ｐゴシック" panose="020B0600070205080204" pitchFamily="34" charset="-128"/>
              </a:rPr>
              <a:t> to know to lead my practices and providers.</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2</a:t>
            </a:fld>
            <a:endParaRPr lang="en-US"/>
          </a:p>
        </p:txBody>
      </p:sp>
    </p:spTree>
    <p:extLst>
      <p:ext uri="{BB962C8B-B14F-4D97-AF65-F5344CB8AC3E}">
        <p14:creationId xmlns:p14="http://schemas.microsoft.com/office/powerpoint/2010/main" val="372364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certified member was so glad to have a path to progress her professional development from Certification to Fellowship.</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12</a:t>
            </a:fld>
            <a:endParaRPr lang="en-US"/>
          </a:p>
        </p:txBody>
      </p:sp>
    </p:spTree>
    <p:extLst>
      <p:ext uri="{BB962C8B-B14F-4D97-AF65-F5344CB8AC3E}">
        <p14:creationId xmlns:p14="http://schemas.microsoft.com/office/powerpoint/2010/main" val="216089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of Board Certification is that the credential is a recognized as the professional standard in Medical practice management.</a:t>
            </a:r>
          </a:p>
          <a:p>
            <a:r>
              <a:rPr lang="en-US" dirty="0"/>
              <a:t>It is the benchmark that demonstrates your knowledge of the BOK and can apply it situationally to lead your organizations.</a:t>
            </a:r>
          </a:p>
          <a:p>
            <a:endParaRPr lang="en-US" dirty="0"/>
          </a:p>
          <a:p>
            <a:r>
              <a:rPr lang="en-US" dirty="0"/>
              <a:t>I always tell members thinking about certification to consider your physicians.  Today I would bet they are all board certified.</a:t>
            </a:r>
          </a:p>
          <a:p>
            <a:r>
              <a:rPr lang="en-US" dirty="0"/>
              <a:t>Taking that step for yourself shows your physicians you are committed to excellence in your field of medical practice management just as they are to their field of medicine.</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13</a:t>
            </a:fld>
            <a:endParaRPr lang="en-US"/>
          </a:p>
        </p:txBody>
      </p:sp>
    </p:spTree>
    <p:extLst>
      <p:ext uri="{BB962C8B-B14F-4D97-AF65-F5344CB8AC3E}">
        <p14:creationId xmlns:p14="http://schemas.microsoft.com/office/powerpoint/2010/main" val="95806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pathways to board certification. All require active membership and an application. </a:t>
            </a:r>
          </a:p>
          <a:p>
            <a:br>
              <a:rPr lang="en-US" dirty="0"/>
            </a:br>
            <a:r>
              <a:rPr lang="en-US" dirty="0"/>
              <a:t>Pathway One: Requires two years of healthcare experience &amp; a bachelors degree or 120 hours of college credit.</a:t>
            </a:r>
          </a:p>
          <a:p>
            <a:r>
              <a:rPr lang="en-US" dirty="0"/>
              <a:t>Pathway Two: Requires a bachelors degree or 120 hours of college credit. As healthcare experience is being worked on, individuals become board eligible. </a:t>
            </a:r>
          </a:p>
          <a:p>
            <a:r>
              <a:rPr lang="en-US" dirty="0"/>
              <a:t>Pathway Three: Our newest pathway requires six years of healthcare experience, four of which must be in a management or leadership role. </a:t>
            </a:r>
          </a:p>
        </p:txBody>
      </p:sp>
      <p:sp>
        <p:nvSpPr>
          <p:cNvPr id="4" name="Slide Number Placeholder 3"/>
          <p:cNvSpPr>
            <a:spLocks noGrp="1"/>
          </p:cNvSpPr>
          <p:nvPr>
            <p:ph type="sldNum" sz="quarter" idx="5"/>
          </p:nvPr>
        </p:nvSpPr>
        <p:spPr/>
        <p:txBody>
          <a:bodyPr/>
          <a:lstStyle/>
          <a:p>
            <a:fld id="{04D71764-B61E-9E4F-95E8-7CBB047F95BC}" type="slidenum">
              <a:rPr lang="en-US" smtClean="0"/>
              <a:t>14</a:t>
            </a:fld>
            <a:endParaRPr lang="en-US"/>
          </a:p>
        </p:txBody>
      </p:sp>
    </p:spTree>
    <p:extLst>
      <p:ext uri="{BB962C8B-B14F-4D97-AF65-F5344CB8AC3E}">
        <p14:creationId xmlns:p14="http://schemas.microsoft.com/office/powerpoint/2010/main" val="2380905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CMPE requirements</a:t>
            </a:r>
          </a:p>
          <a:p>
            <a:endParaRPr lang="en-US" dirty="0"/>
          </a:p>
          <a:p>
            <a:r>
              <a:rPr lang="en-US" dirty="0"/>
              <a:t>Once accepted into the program, pathway one &amp; three require the participant to pass the multiple choice exam and scenario based exam and earn 50 hours of continuing education. The 50 hours can be collected up to three years prior to the application. </a:t>
            </a:r>
          </a:p>
          <a:p>
            <a:endParaRPr lang="en-US" dirty="0"/>
          </a:p>
          <a:p>
            <a:r>
              <a:rPr lang="en-US" dirty="0"/>
              <a:t>For pathway two, once accepted into the program the participant must pass the multiple choice exam and earn 50 hours of continuing education to become board eligible. Once the individual gains the two years in healthcare experience, they must pass the scenario based exam to become certified.</a:t>
            </a:r>
          </a:p>
        </p:txBody>
      </p:sp>
      <p:sp>
        <p:nvSpPr>
          <p:cNvPr id="4" name="Slide Number Placeholder 3"/>
          <p:cNvSpPr>
            <a:spLocks noGrp="1"/>
          </p:cNvSpPr>
          <p:nvPr>
            <p:ph type="sldNum" sz="quarter" idx="5"/>
          </p:nvPr>
        </p:nvSpPr>
        <p:spPr/>
        <p:txBody>
          <a:bodyPr/>
          <a:lstStyle/>
          <a:p>
            <a:fld id="{04D71764-B61E-9E4F-95E8-7CBB047F95BC}" type="slidenum">
              <a:rPr lang="en-US" smtClean="0"/>
              <a:t>15</a:t>
            </a:fld>
            <a:endParaRPr lang="en-US"/>
          </a:p>
        </p:txBody>
      </p:sp>
    </p:spTree>
    <p:extLst>
      <p:ext uri="{BB962C8B-B14F-4D97-AF65-F5344CB8AC3E}">
        <p14:creationId xmlns:p14="http://schemas.microsoft.com/office/powerpoint/2010/main" val="168322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testimonial from this member talks about the value she found in certification short of having to go back and get a  masters degree.  The CMPE credential provides her the education and understanding of complex processes to successfully lead her physician group.  It is a way to be formally recognized for their efforts.</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16</a:t>
            </a:fld>
            <a:endParaRPr lang="en-US"/>
          </a:p>
        </p:txBody>
      </p:sp>
    </p:spTree>
    <p:extLst>
      <p:ext uri="{BB962C8B-B14F-4D97-AF65-F5344CB8AC3E}">
        <p14:creationId xmlns:p14="http://schemas.microsoft.com/office/powerpoint/2010/main" val="59423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Fellow of ACMPE (FACMPE) is the most prestigious professional designation in the medical practice management community. As a Fellow, you’ll find a platform to demonstrate </a:t>
            </a:r>
            <a:r>
              <a:rPr kumimoji="0" lang="en-US" sz="1200" b="0" i="0" u="none" strike="noStrike" kern="0" cap="none" spc="0" normalizeH="0" baseline="0" noProof="0" dirty="0">
                <a:ln>
                  <a:noFill/>
                </a:ln>
                <a:solidFill>
                  <a:sysClr val="windowText" lastClr="000000"/>
                </a:solidFill>
                <a:effectLst/>
                <a:uLnTx/>
                <a:uFillTx/>
                <a:ea typeface="+mn-ea"/>
                <a:cs typeface="+mn-cs"/>
              </a:rPr>
              <a:t>leadership, innovation, and professional engagement in the healthcare industry and the advancement of the medical group management profession</a:t>
            </a:r>
            <a:endParaRPr lang="en-US" sz="1200" dirty="0"/>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17</a:t>
            </a:fld>
            <a:endParaRPr lang="en-US"/>
          </a:p>
        </p:txBody>
      </p:sp>
    </p:spTree>
    <p:extLst>
      <p:ext uri="{BB962C8B-B14F-4D97-AF65-F5344CB8AC3E}">
        <p14:creationId xmlns:p14="http://schemas.microsoft.com/office/powerpoint/2010/main" val="117806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18</a:t>
            </a:fld>
            <a:endParaRPr lang="en-US"/>
          </a:p>
        </p:txBody>
      </p:sp>
    </p:spTree>
    <p:extLst>
      <p:ext uri="{BB962C8B-B14F-4D97-AF65-F5344CB8AC3E}">
        <p14:creationId xmlns:p14="http://schemas.microsoft.com/office/powerpoint/2010/main" val="167441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19</a:t>
            </a:fld>
            <a:endParaRPr lang="en-US"/>
          </a:p>
        </p:txBody>
      </p:sp>
    </p:spTree>
    <p:extLst>
      <p:ext uri="{BB962C8B-B14F-4D97-AF65-F5344CB8AC3E}">
        <p14:creationId xmlns:p14="http://schemas.microsoft.com/office/powerpoint/2010/main" val="2516295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20</a:t>
            </a:fld>
            <a:endParaRPr lang="en-US"/>
          </a:p>
        </p:txBody>
      </p:sp>
    </p:spTree>
    <p:extLst>
      <p:ext uri="{BB962C8B-B14F-4D97-AF65-F5344CB8AC3E}">
        <p14:creationId xmlns:p14="http://schemas.microsoft.com/office/powerpoint/2010/main" val="1069710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member achieved Fellowship by writing and then implementing her own business plan into her practice by using the resources, and tools she created for the business plan and has re10% realized a quantifiable 10% increase  of revenue to the bottom line.</a:t>
            </a:r>
          </a:p>
          <a:p>
            <a:endParaRPr lang="en-US" dirty="0"/>
          </a:p>
          <a:p>
            <a:r>
              <a:rPr lang="en-US" dirty="0"/>
              <a:t>Not only was writing this business plan for her a great goal allowing her to achieve Fellowship, but it was also provided a tangible boost to her practice.</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21</a:t>
            </a:fld>
            <a:endParaRPr lang="en-US"/>
          </a:p>
        </p:txBody>
      </p:sp>
    </p:spTree>
    <p:extLst>
      <p:ext uri="{BB962C8B-B14F-4D97-AF65-F5344CB8AC3E}">
        <p14:creationId xmlns:p14="http://schemas.microsoft.com/office/powerpoint/2010/main" val="425817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dirty="0">
                <a:latin typeface="Arial" panose="020B0604020202020204" pitchFamily="34" charset="0"/>
                <a:ea typeface="ＭＳ Ｐゴシック" panose="020B0600070205080204" pitchFamily="34" charset="-128"/>
              </a:rPr>
              <a:t>Healthcare leaders are putting the Body of Knowledge to practical use in various ways, for example:</a:t>
            </a:r>
          </a:p>
          <a:p>
            <a:pPr marL="228600" indent="-228600" eaLnBrk="1" hangingPunct="1"/>
            <a:endParaRPr lang="en-US" altLang="en-US" dirty="0">
              <a:latin typeface="Arial" panose="020B0604020202020204" pitchFamily="34" charset="0"/>
              <a:ea typeface="ＭＳ Ｐゴシック" panose="020B0600070205080204" pitchFamily="34" charset="-128"/>
            </a:endParaRPr>
          </a:p>
          <a:p>
            <a:pPr marL="228600" indent="-228600" eaLnBrk="1" hangingPunct="1">
              <a:buFontTx/>
              <a:buChar char="•"/>
            </a:pPr>
            <a:r>
              <a:rPr lang="en-US" altLang="en-US" dirty="0">
                <a:latin typeface="Arial" panose="020B0604020202020204" pitchFamily="34" charset="0"/>
                <a:ea typeface="ＭＳ Ｐゴシック" panose="020B0600070205080204" pitchFamily="34" charset="-128"/>
              </a:rPr>
              <a:t>Professional development - career enhancement</a:t>
            </a:r>
          </a:p>
          <a:p>
            <a:pPr marL="228600" indent="-228600" eaLnBrk="1" hangingPunct="1">
              <a:buFontTx/>
              <a:buChar char="•"/>
            </a:pPr>
            <a:r>
              <a:rPr lang="en-US" altLang="en-US" dirty="0">
                <a:latin typeface="Arial" panose="020B0604020202020204" pitchFamily="34" charset="0"/>
                <a:ea typeface="ＭＳ Ｐゴシック" panose="020B0600070205080204" pitchFamily="34" charset="-128"/>
              </a:rPr>
              <a:t>Physician and staff development</a:t>
            </a:r>
          </a:p>
          <a:p>
            <a:pPr marL="228600" indent="-228600" eaLnBrk="1" hangingPunct="1">
              <a:buFontTx/>
              <a:buChar char="•"/>
            </a:pPr>
            <a:r>
              <a:rPr lang="en-US" altLang="en-US" dirty="0">
                <a:latin typeface="Arial" panose="020B0604020202020204" pitchFamily="34" charset="0"/>
                <a:ea typeface="ＭＳ Ｐゴシック" panose="020B0600070205080204" pitchFamily="34" charset="-128"/>
              </a:rPr>
              <a:t>Practice improvement</a:t>
            </a:r>
          </a:p>
          <a:p>
            <a:pPr marL="228600" indent="-228600" eaLnBrk="1" hangingPunct="1">
              <a:buFontTx/>
              <a:buChar char="•"/>
            </a:pPr>
            <a:r>
              <a:rPr lang="en-US" altLang="en-US" dirty="0">
                <a:latin typeface="Arial" panose="020B0604020202020204" pitchFamily="34" charset="0"/>
                <a:ea typeface="ＭＳ Ｐゴシック" panose="020B0600070205080204" pitchFamily="34" charset="-128"/>
              </a:rPr>
              <a:t>Problem-solving technique</a:t>
            </a:r>
          </a:p>
          <a:p>
            <a:pPr marL="228600" indent="-228600" eaLnBrk="1" hangingPunct="1">
              <a:buFontTx/>
              <a:buAutoNum type="arabicPeriod"/>
            </a:pPr>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It  can be used for professional development and career enhancement  by:</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buFontTx/>
              <a:buChar char="•"/>
            </a:pPr>
            <a:r>
              <a:rPr lang="en-US" altLang="en-US" dirty="0">
                <a:latin typeface="Arial" panose="020B0604020202020204" pitchFamily="34" charset="0"/>
                <a:ea typeface="ＭＳ Ｐゴシック" panose="020B0600070205080204" pitchFamily="34" charset="-128"/>
              </a:rPr>
              <a:t>Building a well-rounded skill set , regardless of your current job responsibilities</a:t>
            </a:r>
          </a:p>
          <a:p>
            <a:pPr eaLnBrk="1" hangingPunct="1">
              <a:buFontTx/>
              <a:buNone/>
            </a:pPr>
            <a:endParaRPr lang="en-US" altLang="en-US" dirty="0">
              <a:latin typeface="Arial" panose="020B0604020202020204" pitchFamily="34" charset="0"/>
              <a:ea typeface="ＭＳ Ｐゴシック" panose="020B0600070205080204" pitchFamily="34" charset="-128"/>
            </a:endParaRPr>
          </a:p>
          <a:p>
            <a:pPr eaLnBrk="1" hangingPunct="1">
              <a:buFontTx/>
              <a:buChar char="•"/>
            </a:pPr>
            <a:r>
              <a:rPr lang="en-US" altLang="en-US" dirty="0">
                <a:latin typeface="Arial" panose="020B0604020202020204" pitchFamily="34" charset="0"/>
                <a:ea typeface="ＭＳ Ｐゴシック" panose="020B0600070205080204" pitchFamily="34" charset="-128"/>
              </a:rPr>
              <a:t>Enables anyone to do a self-assessment –and to build your professional development plan</a:t>
            </a:r>
          </a:p>
          <a:p>
            <a:pPr eaLnBrk="1" hangingPunct="1">
              <a:buFontTx/>
              <a:buChar char="•"/>
            </a:pPr>
            <a:r>
              <a:rPr lang="en-US" altLang="en-US" dirty="0">
                <a:latin typeface="Arial" panose="020B0604020202020204" pitchFamily="34" charset="0"/>
                <a:ea typeface="ＭＳ Ｐゴシック" panose="020B0600070205080204" pitchFamily="34" charset="-128"/>
              </a:rPr>
              <a:t>It is helpful to Strengthen your job search efforts – submit the BOK summary with your resume to demonstrate the breadth of knowledge you possess</a:t>
            </a:r>
          </a:p>
          <a:p>
            <a:pPr eaLnBrk="1" hangingPunct="1">
              <a:buFontTx/>
              <a:buChar char="•"/>
            </a:pPr>
            <a:r>
              <a:rPr lang="en-US" altLang="en-US" dirty="0">
                <a:latin typeface="Arial" panose="020B0604020202020204" pitchFamily="34" charset="0"/>
                <a:ea typeface="ＭＳ Ｐゴシック" panose="020B0600070205080204" pitchFamily="34" charset="-128"/>
              </a:rPr>
              <a:t>Boosts employment agreement negotiations – you can use the BOK to during the interview process, demonstrating the breadth of knowledge and skills set that you bring to the table – and use as the foundation for your executive job description</a:t>
            </a:r>
          </a:p>
          <a:p>
            <a:pPr eaLnBrk="1" hangingPunct="1">
              <a:buFontTx/>
              <a:buChar char="•"/>
            </a:pPr>
            <a:r>
              <a:rPr lang="en-US" altLang="en-US" dirty="0">
                <a:latin typeface="Arial" panose="020B0604020202020204" pitchFamily="34" charset="0"/>
                <a:ea typeface="ＭＳ Ｐゴシック" panose="020B0600070205080204" pitchFamily="34" charset="-128"/>
              </a:rPr>
              <a:t>It also Prepares a nominee for certification – we will address this later in the presentation</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The body of knowledge can also be used for professional development of physicians and staff:</a:t>
            </a:r>
          </a:p>
          <a:p>
            <a:pPr eaLnBrk="1" hangingPunct="1">
              <a:buFontTx/>
              <a:buChar char="•"/>
            </a:pPr>
            <a:r>
              <a:rPr lang="en-US" altLang="en-US" dirty="0">
                <a:latin typeface="Arial" panose="020B0604020202020204" pitchFamily="34" charset="0"/>
                <a:ea typeface="ＭＳ Ｐゴシック" panose="020B0600070205080204" pitchFamily="34" charset="-128"/>
              </a:rPr>
              <a:t> For Staff development – including training for management team</a:t>
            </a:r>
          </a:p>
          <a:p>
            <a:pPr eaLnBrk="1" hangingPunct="1">
              <a:buFontTx/>
              <a:buChar char="•"/>
            </a:pPr>
            <a:r>
              <a:rPr lang="en-US" altLang="en-US" dirty="0">
                <a:latin typeface="Arial" panose="020B0604020202020204" pitchFamily="34" charset="0"/>
                <a:ea typeface="ＭＳ Ｐゴシック" panose="020B0600070205080204" pitchFamily="34" charset="-128"/>
              </a:rPr>
              <a:t>Physician leadership development –can support your physician in their leadership roles (the next slide contains a quote that speaks to this topic)</a:t>
            </a:r>
          </a:p>
          <a:p>
            <a:pPr eaLnBrk="1" hangingPunct="1">
              <a:buFontTx/>
              <a:buChar char="•"/>
            </a:pPr>
            <a:r>
              <a:rPr lang="en-US" altLang="en-US" dirty="0">
                <a:latin typeface="Arial" panose="020B0604020202020204" pitchFamily="34" charset="0"/>
                <a:ea typeface="ＭＳ Ｐゴシック" panose="020B0600070205080204" pitchFamily="34" charset="-128"/>
              </a:rPr>
              <a:t>In-service training – with residents and interns, connecting academic study to workplace performance expectations</a:t>
            </a:r>
          </a:p>
          <a:p>
            <a:pPr eaLnBrk="1" hangingPunct="1">
              <a:buFontTx/>
              <a:buChar char="•"/>
            </a:pPr>
            <a:r>
              <a:rPr lang="en-US" altLang="en-US" dirty="0">
                <a:latin typeface="Arial" panose="020B0604020202020204" pitchFamily="34" charset="0"/>
                <a:ea typeface="ＭＳ Ｐゴシック" panose="020B0600070205080204" pitchFamily="34" charset="-128"/>
              </a:rPr>
              <a:t>Curriculum development</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The body of knowledge can be used for practice improvement through:</a:t>
            </a:r>
          </a:p>
          <a:p>
            <a:pPr eaLnBrk="1" hangingPunct="1">
              <a:buFontTx/>
              <a:buChar char="•"/>
            </a:pPr>
            <a:r>
              <a:rPr lang="en-US" altLang="en-US" dirty="0">
                <a:latin typeface="Arial" panose="020B0604020202020204" pitchFamily="34" charset="0"/>
                <a:ea typeface="ＭＳ Ｐゴシック" panose="020B0600070205080204" pitchFamily="34" charset="-128"/>
              </a:rPr>
              <a:t>Organizational assessment</a:t>
            </a:r>
          </a:p>
          <a:p>
            <a:pPr lvl="1" eaLnBrk="1" hangingPunct="1">
              <a:buFontTx/>
              <a:buChar char="•"/>
            </a:pPr>
            <a:r>
              <a:rPr lang="en-US" altLang="en-US" dirty="0">
                <a:latin typeface="Arial" panose="020B0604020202020204" pitchFamily="34" charset="0"/>
                <a:ea typeface="ＭＳ Ｐゴシック" panose="020B0600070205080204" pitchFamily="34" charset="-128"/>
              </a:rPr>
              <a:t>Use the BOK domains and tasks as a checklist to systematically evaluate the functions and systems of a medical practice</a:t>
            </a:r>
          </a:p>
          <a:p>
            <a:pPr lvl="1" eaLnBrk="1" hangingPunct="1">
              <a:buFontTx/>
              <a:buChar char="•"/>
            </a:pPr>
            <a:r>
              <a:rPr lang="en-US" altLang="en-US" dirty="0">
                <a:latin typeface="Arial" panose="020B0604020202020204" pitchFamily="34" charset="0"/>
                <a:ea typeface="ＭＳ Ｐゴシック" panose="020B0600070205080204" pitchFamily="34" charset="-128"/>
              </a:rPr>
              <a:t>Will result in a well-balanced, comprehensive and prioritized plan for practice improvement</a:t>
            </a:r>
          </a:p>
          <a:p>
            <a:pPr eaLnBrk="1" hangingPunct="1">
              <a:buFontTx/>
              <a:buChar char="•"/>
            </a:pPr>
            <a:r>
              <a:rPr lang="en-US" altLang="en-US" dirty="0">
                <a:latin typeface="Arial" panose="020B0604020202020204" pitchFamily="34" charset="0"/>
                <a:ea typeface="ＭＳ Ｐゴシック" panose="020B0600070205080204" pitchFamily="34" charset="-128"/>
              </a:rPr>
              <a:t>Job descriptions</a:t>
            </a:r>
          </a:p>
          <a:p>
            <a:pPr eaLnBrk="1" hangingPunct="1">
              <a:buFontTx/>
              <a:buChar char="•"/>
            </a:pPr>
            <a:r>
              <a:rPr lang="en-US" altLang="en-US" dirty="0">
                <a:latin typeface="Arial" panose="020B0604020202020204" pitchFamily="34" charset="0"/>
                <a:ea typeface="ＭＳ Ｐゴシック" panose="020B0600070205080204" pitchFamily="34" charset="-128"/>
              </a:rPr>
              <a:t>Staffing structure</a:t>
            </a:r>
          </a:p>
          <a:p>
            <a:pPr eaLnBrk="1" hangingPunct="1">
              <a:buFontTx/>
              <a:buChar char="•"/>
            </a:pPr>
            <a:r>
              <a:rPr lang="en-US" altLang="en-US" dirty="0">
                <a:latin typeface="Arial" panose="020B0604020202020204" pitchFamily="34" charset="0"/>
                <a:ea typeface="ＭＳ Ｐゴシック" panose="020B0600070205080204" pitchFamily="34" charset="-128"/>
              </a:rPr>
              <a:t>Project management – utilize the BOK for project and program implementation, identifying the key project components to be addressed, for example financial considerations, IT implications, HR needs, etc.</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4</a:t>
            </a:fld>
            <a:endParaRPr lang="en-US"/>
          </a:p>
        </p:txBody>
      </p:sp>
    </p:spTree>
    <p:extLst>
      <p:ext uri="{BB962C8B-B14F-4D97-AF65-F5344CB8AC3E}">
        <p14:creationId xmlns:p14="http://schemas.microsoft.com/office/powerpoint/2010/main" val="136019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This testimonial is from an MGMA certified member who used the BOK in a master's level class she taught.  She liked it because it provided a practice approach to practice management that is often not found in textbooks.</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5</a:t>
            </a:fld>
            <a:endParaRPr lang="en-US"/>
          </a:p>
        </p:txBody>
      </p:sp>
    </p:spTree>
    <p:extLst>
      <p:ext uri="{BB962C8B-B14F-4D97-AF65-F5344CB8AC3E}">
        <p14:creationId xmlns:p14="http://schemas.microsoft.com/office/powerpoint/2010/main" val="128188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ACMPE offers 3 different opportunities for personal development</a:t>
            </a:r>
          </a:p>
          <a:p>
            <a:endParaRPr lang="en-US" dirty="0"/>
          </a:p>
          <a:p>
            <a:r>
              <a:rPr lang="en-US" dirty="0"/>
              <a:t>We have certificate offerings that are centered around the BOK</a:t>
            </a:r>
          </a:p>
          <a:p>
            <a:r>
              <a:rPr lang="en-US" dirty="0"/>
              <a:t>Certification</a:t>
            </a:r>
          </a:p>
          <a:p>
            <a:r>
              <a:rPr lang="en-US" dirty="0"/>
              <a:t>Fellowship</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6</a:t>
            </a:fld>
            <a:endParaRPr lang="en-US"/>
          </a:p>
        </p:txBody>
      </p:sp>
    </p:spTree>
    <p:extLst>
      <p:ext uri="{BB962C8B-B14F-4D97-AF65-F5344CB8AC3E}">
        <p14:creationId xmlns:p14="http://schemas.microsoft.com/office/powerpoint/2010/main" val="399991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testimonial from a member highlights the value of Certification to her. While she paid for certification on her own, the knowledge she gained helped her prove to her providers her value and she gained their trust as a leader in the practice.  Going forward they were happy to pay for her membership and continuing education.</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7</a:t>
            </a:fld>
            <a:endParaRPr lang="en-US"/>
          </a:p>
        </p:txBody>
      </p:sp>
    </p:spTree>
    <p:extLst>
      <p:ext uri="{BB962C8B-B14F-4D97-AF65-F5344CB8AC3E}">
        <p14:creationId xmlns:p14="http://schemas.microsoft.com/office/powerpoint/2010/main" val="117787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certificate programs were established as a micro learning opportunity and provide a detailed dive into various areas of practice management.</a:t>
            </a:r>
          </a:p>
          <a:p>
            <a:r>
              <a:rPr lang="en-US" dirty="0"/>
              <a:t> </a:t>
            </a:r>
          </a:p>
          <a:p>
            <a:r>
              <a:rPr lang="en-US" dirty="0"/>
              <a:t>There are 2 types of certificates:</a:t>
            </a:r>
          </a:p>
          <a:p>
            <a:pPr marL="228600" indent="-228600">
              <a:buFont typeface="+mj-lt"/>
              <a:buAutoNum type="arabicPeriod"/>
            </a:pPr>
            <a:r>
              <a:rPr lang="en-US" dirty="0"/>
              <a:t>Topical</a:t>
            </a:r>
          </a:p>
          <a:p>
            <a:pPr marL="228600" indent="-228600">
              <a:buFont typeface="+mj-lt"/>
              <a:buAutoNum type="arabicPeriod"/>
            </a:pPr>
            <a:r>
              <a:rPr lang="en-US" dirty="0"/>
              <a:t>Domain specific.</a:t>
            </a:r>
          </a:p>
          <a:p>
            <a:endParaRPr lang="en-US" dirty="0"/>
          </a:p>
          <a:p>
            <a:pPr marL="171450" indent="-171450">
              <a:buFont typeface="Arial" panose="020B0604020202020204" pitchFamily="34" charset="0"/>
              <a:buChar char="•"/>
            </a:pPr>
            <a:r>
              <a:rPr lang="en-US" dirty="0"/>
              <a:t>Unlike the requirements for Certification and Fellowship  , the certificate program has no membership requirement, no education requirement, and no maintenance (CEU) requirement .</a:t>
            </a:r>
          </a:p>
          <a:p>
            <a:pPr marL="171450" indent="-171450">
              <a:buFont typeface="Arial" panose="020B0604020202020204" pitchFamily="34" charset="0"/>
              <a:buChar char="•"/>
            </a:pPr>
            <a:r>
              <a:rPr lang="en-US" dirty="0"/>
              <a:t>Also, the certificates are stackable, and can be done with other ACMPE credentials</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8</a:t>
            </a:fld>
            <a:endParaRPr lang="en-US"/>
          </a:p>
        </p:txBody>
      </p:sp>
    </p:spTree>
    <p:extLst>
      <p:ext uri="{BB962C8B-B14F-4D97-AF65-F5344CB8AC3E}">
        <p14:creationId xmlns:p14="http://schemas.microsoft.com/office/powerpoint/2010/main" val="30857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 specific certificates are a deep dive micro learning opportunity.</a:t>
            </a:r>
          </a:p>
          <a:p>
            <a:endParaRPr lang="en-US" dirty="0"/>
          </a:p>
          <a:p>
            <a:r>
              <a:rPr lang="en-US" dirty="0"/>
              <a:t>As you can see, the topics are focused on a specific area of practice management.</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9</a:t>
            </a:fld>
            <a:endParaRPr lang="en-US"/>
          </a:p>
        </p:txBody>
      </p:sp>
    </p:spTree>
    <p:extLst>
      <p:ext uri="{BB962C8B-B14F-4D97-AF65-F5344CB8AC3E}">
        <p14:creationId xmlns:p14="http://schemas.microsoft.com/office/powerpoint/2010/main" val="306246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domain specific topics takes one of the BOK domains and does an in-depth teaching on elements included in that domain.</a:t>
            </a:r>
          </a:p>
          <a:p>
            <a:endParaRPr lang="en-US" dirty="0"/>
          </a:p>
          <a:p>
            <a:r>
              <a:rPr lang="en-US" dirty="0"/>
              <a:t>Currently, the available certificates are Financial Management, Operations Management, Human Resources Management and Principles of Practice Management which provides an overview of the foundational knowledge needed to run a medical practice. </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10</a:t>
            </a:fld>
            <a:endParaRPr lang="en-US"/>
          </a:p>
        </p:txBody>
      </p:sp>
    </p:spTree>
    <p:extLst>
      <p:ext uri="{BB962C8B-B14F-4D97-AF65-F5344CB8AC3E}">
        <p14:creationId xmlns:p14="http://schemas.microsoft.com/office/powerpoint/2010/main" val="35195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through ACMPE is the credential CMPE.</a:t>
            </a:r>
          </a:p>
          <a:p>
            <a:endParaRPr lang="en-US" dirty="0"/>
          </a:p>
          <a:p>
            <a:pPr marL="171450" indent="-171450">
              <a:buFont typeface="Arial" panose="020B0604020202020204" pitchFamily="34" charset="0"/>
              <a:buChar char="•"/>
            </a:pPr>
            <a:r>
              <a:rPr lang="en-US" dirty="0"/>
              <a:t>To earn certification membership with MGMA is required.</a:t>
            </a:r>
          </a:p>
          <a:p>
            <a:pPr marL="171450" indent="-171450">
              <a:buFont typeface="Arial" panose="020B0604020202020204" pitchFamily="34" charset="0"/>
              <a:buChar char="•"/>
            </a:pPr>
            <a:r>
              <a:rPr lang="en-US" dirty="0"/>
              <a:t>There is also an education  and experience requirement and </a:t>
            </a:r>
          </a:p>
          <a:p>
            <a:pPr marL="171450" indent="-171450">
              <a:buFont typeface="Arial" panose="020B0604020202020204" pitchFamily="34" charset="0"/>
              <a:buChar char="•"/>
            </a:pPr>
            <a:r>
              <a:rPr lang="en-US" dirty="0"/>
              <a:t>Maintenance with continuing education is also required.</a:t>
            </a:r>
          </a:p>
          <a:p>
            <a:endParaRPr lang="en-US" dirty="0"/>
          </a:p>
          <a:p>
            <a:r>
              <a:rPr lang="en-US" dirty="0"/>
              <a:t>Certification promotes individuals who have shown to meet the standard knowledge based on the Body of Knowledge…</a:t>
            </a:r>
          </a:p>
          <a:p>
            <a:endParaRPr lang="en-US" dirty="0"/>
          </a:p>
        </p:txBody>
      </p:sp>
      <p:sp>
        <p:nvSpPr>
          <p:cNvPr id="4" name="Slide Number Placeholder 3"/>
          <p:cNvSpPr>
            <a:spLocks noGrp="1"/>
          </p:cNvSpPr>
          <p:nvPr>
            <p:ph type="sldNum" sz="quarter" idx="5"/>
          </p:nvPr>
        </p:nvSpPr>
        <p:spPr/>
        <p:txBody>
          <a:bodyPr/>
          <a:lstStyle/>
          <a:p>
            <a:fld id="{04D71764-B61E-9E4F-95E8-7CBB047F95BC}" type="slidenum">
              <a:rPr lang="en-US" smtClean="0"/>
              <a:t>11</a:t>
            </a:fld>
            <a:endParaRPr lang="en-US"/>
          </a:p>
        </p:txBody>
      </p:sp>
    </p:spTree>
    <p:extLst>
      <p:ext uri="{BB962C8B-B14F-4D97-AF65-F5344CB8AC3E}">
        <p14:creationId xmlns:p14="http://schemas.microsoft.com/office/powerpoint/2010/main" val="3985845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mgma.com/" TargetMode="External"/><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Layout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7" cy="5149850"/>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ver Layout 10">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9152568" cy="5149845"/>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312980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Agend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3"/>
            <a:ext cx="9152571" cy="5149846"/>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457200" y="1828800"/>
            <a:ext cx="1447800" cy="739554"/>
          </a:xfrm>
          <a:prstGeom prst="rect">
            <a:avLst/>
          </a:prstGeom>
        </p:spPr>
        <p:txBody>
          <a:bodyPr lIns="0" tIns="0" rIns="0" bIns="0"/>
          <a:lstStyle>
            <a:lvl1pPr algn="l">
              <a:lnSpc>
                <a:spcPts val="1100"/>
              </a:lnSpc>
              <a:defRPr sz="1000" b="1">
                <a:solidFill>
                  <a:schemeClr val="bg1"/>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1" name="Text Placeholder 40">
            <a:extLst>
              <a:ext uri="{FF2B5EF4-FFF2-40B4-BE49-F238E27FC236}">
                <a16:creationId xmlns:a16="http://schemas.microsoft.com/office/drawing/2014/main" id="{C9E044BE-1920-4CFB-9175-7F96BA0D68FA}"/>
              </a:ext>
            </a:extLst>
          </p:cNvPr>
          <p:cNvSpPr>
            <a:spLocks noGrp="1"/>
          </p:cNvSpPr>
          <p:nvPr>
            <p:ph type="body" sz="quarter" idx="12" hasCustomPrompt="1"/>
          </p:nvPr>
        </p:nvSpPr>
        <p:spPr>
          <a:xfrm>
            <a:off x="2514600" y="922339"/>
            <a:ext cx="6315074" cy="3633786"/>
          </a:xfrm>
          <a:prstGeom prst="rect">
            <a:avLst/>
          </a:prstGeom>
        </p:spPr>
        <p:txBody>
          <a:bodyPr lIns="0" tIns="0" rIns="0" bIns="0"/>
          <a:lstStyle>
            <a:lvl1pPr marL="228600" indent="-228600">
              <a:lnSpc>
                <a:spcPts val="2200"/>
              </a:lnSpc>
              <a:buClr>
                <a:srgbClr val="0E9649"/>
              </a:buClr>
              <a:buFont typeface="+mj-lt"/>
              <a:buAutoNum type="arabicPeriod"/>
              <a:defRPr sz="2000"/>
            </a:lvl1pPr>
            <a:lvl2pPr marL="548640" indent="-182880">
              <a:lnSpc>
                <a:spcPts val="1300"/>
              </a:lnSpc>
              <a:buClr>
                <a:srgbClr val="0E9649"/>
              </a:buClr>
              <a:buFont typeface="Courier New" panose="02070309020205020404" pitchFamily="49" charset="0"/>
              <a:buChar char="o"/>
              <a:defRPr sz="1100"/>
            </a:lvl2pPr>
            <a:lvl3pPr marL="548640" indent="0">
              <a:lnSpc>
                <a:spcPts val="1300"/>
              </a:lnSpc>
              <a:buClr>
                <a:srgbClr val="0E9649"/>
              </a:buClr>
              <a:buFont typeface="Courier New" panose="02070309020205020404" pitchFamily="49" charset="0"/>
              <a:buNone/>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 Agenda Title</a:t>
            </a:r>
          </a:p>
          <a:p>
            <a:pPr lvl="0"/>
            <a:endParaRPr lang="en-US" dirty="0"/>
          </a:p>
          <a:p>
            <a:pPr lvl="0"/>
            <a:r>
              <a:rPr lang="en-US" dirty="0"/>
              <a:t> Agenda Title</a:t>
            </a:r>
          </a:p>
          <a:p>
            <a:pPr lvl="0"/>
            <a:endParaRPr lang="en-US" dirty="0"/>
          </a:p>
          <a:p>
            <a:pPr lvl="0"/>
            <a:r>
              <a:rPr lang="en-US" dirty="0"/>
              <a:t> Agenda Title</a:t>
            </a:r>
          </a:p>
          <a:p>
            <a:pPr lvl="0"/>
            <a:endParaRPr lang="en-US" dirty="0"/>
          </a:p>
          <a:p>
            <a:pPr marL="228600" marR="0" lvl="0" indent="-228600" defTabSz="914400" eaLnBrk="1" fontAlgn="auto" latinLnBrk="0" hangingPunct="1">
              <a:lnSpc>
                <a:spcPts val="2200"/>
              </a:lnSpc>
              <a:spcBef>
                <a:spcPts val="0"/>
              </a:spcBef>
              <a:spcAft>
                <a:spcPts val="0"/>
              </a:spcAft>
              <a:buClr>
                <a:srgbClr val="0E9649"/>
              </a:buClr>
              <a:buSzTx/>
              <a:buFont typeface="+mj-lt"/>
              <a:buAutoNum type="arabicPeriod"/>
              <a:tabLst/>
              <a:defRPr/>
            </a:pPr>
            <a:r>
              <a:rPr lang="en-US" dirty="0"/>
              <a:t>  Agenda Title</a:t>
            </a:r>
          </a:p>
          <a:p>
            <a:pPr marL="228600" marR="0" lvl="0" indent="-228600" defTabSz="914400" eaLnBrk="1" fontAlgn="auto" latinLnBrk="0" hangingPunct="1">
              <a:lnSpc>
                <a:spcPts val="2200"/>
              </a:lnSpc>
              <a:spcBef>
                <a:spcPts val="0"/>
              </a:spcBef>
              <a:spcAft>
                <a:spcPts val="0"/>
              </a:spcAft>
              <a:buClr>
                <a:srgbClr val="0E9649"/>
              </a:buClr>
              <a:buSzTx/>
              <a:buFont typeface="+mj-lt"/>
              <a:buAutoNum type="arabicPeriod"/>
              <a:tabLst/>
              <a:defRPr/>
            </a:pPr>
            <a:endParaRPr lang="en-US" dirty="0"/>
          </a:p>
          <a:p>
            <a:pPr marL="228600" marR="0" lvl="0" indent="-228600" defTabSz="914400" eaLnBrk="1" fontAlgn="auto" latinLnBrk="0" hangingPunct="1">
              <a:lnSpc>
                <a:spcPts val="2200"/>
              </a:lnSpc>
              <a:spcBef>
                <a:spcPts val="0"/>
              </a:spcBef>
              <a:spcAft>
                <a:spcPts val="0"/>
              </a:spcAft>
              <a:buClr>
                <a:srgbClr val="0E9649"/>
              </a:buClr>
              <a:buSzTx/>
              <a:buFont typeface="+mj-lt"/>
              <a:buAutoNum type="arabicPeriod"/>
              <a:tabLst/>
              <a:defRPr/>
            </a:pPr>
            <a:r>
              <a:rPr lang="en-US" dirty="0"/>
              <a:t>  Agenda Title</a:t>
            </a:r>
          </a:p>
          <a:p>
            <a:pPr marL="228600" marR="0" lvl="0" indent="-228600" defTabSz="914400" eaLnBrk="1" fontAlgn="auto" latinLnBrk="0" hangingPunct="1">
              <a:lnSpc>
                <a:spcPts val="2200"/>
              </a:lnSpc>
              <a:spcBef>
                <a:spcPts val="0"/>
              </a:spcBef>
              <a:spcAft>
                <a:spcPts val="0"/>
              </a:spcAft>
              <a:buClr>
                <a:srgbClr val="0E9649"/>
              </a:buClr>
              <a:buSzTx/>
              <a:buFont typeface="+mj-lt"/>
              <a:buAutoNum type="arabicPeriod"/>
              <a:tabLst/>
              <a:defRPr/>
            </a:pPr>
            <a:endParaRPr lang="en-US" dirty="0"/>
          </a:p>
          <a:p>
            <a:pPr marL="228600" marR="0" lvl="0" indent="-228600" defTabSz="914400" eaLnBrk="1" fontAlgn="auto" latinLnBrk="0" hangingPunct="1">
              <a:lnSpc>
                <a:spcPts val="2200"/>
              </a:lnSpc>
              <a:spcBef>
                <a:spcPts val="0"/>
              </a:spcBef>
              <a:spcAft>
                <a:spcPts val="0"/>
              </a:spcAft>
              <a:buClr>
                <a:srgbClr val="0E9649"/>
              </a:buClr>
              <a:buSzTx/>
              <a:buFont typeface="+mj-lt"/>
              <a:buAutoNum type="arabicPeriod"/>
              <a:tabLst/>
              <a:defRPr/>
            </a:pPr>
            <a:r>
              <a:rPr lang="en-US" dirty="0"/>
              <a:t>  Agenda Title</a:t>
            </a:r>
          </a:p>
          <a:p>
            <a:pPr marL="228600" marR="0" lvl="0" indent="-228600" defTabSz="914400" eaLnBrk="1" fontAlgn="auto" latinLnBrk="0" hangingPunct="1">
              <a:lnSpc>
                <a:spcPts val="2200"/>
              </a:lnSpc>
              <a:spcBef>
                <a:spcPts val="0"/>
              </a:spcBef>
              <a:spcAft>
                <a:spcPts val="0"/>
              </a:spcAft>
              <a:buClr>
                <a:srgbClr val="0E9649"/>
              </a:buClr>
              <a:buSzTx/>
              <a:buFont typeface="+mj-lt"/>
              <a:buAutoNum type="arabicPeriod"/>
              <a:tabLst/>
              <a:defRPr/>
            </a:pPr>
            <a:endParaRPr lang="en-US" dirty="0"/>
          </a:p>
          <a:p>
            <a:pPr lvl="2"/>
            <a:endParaRPr lang="en-US" dirty="0"/>
          </a:p>
          <a:p>
            <a:pPr lvl="2"/>
            <a:endParaRPr lang="en-US" dirty="0"/>
          </a:p>
          <a:p>
            <a:pPr lvl="2"/>
            <a:endParaRPr lang="en-US" dirty="0"/>
          </a:p>
        </p:txBody>
      </p:sp>
      <p:sp>
        <p:nvSpPr>
          <p:cNvPr id="8" name="object 21">
            <a:extLst>
              <a:ext uri="{FF2B5EF4-FFF2-40B4-BE49-F238E27FC236}">
                <a16:creationId xmlns:a16="http://schemas.microsoft.com/office/drawing/2014/main" id="{3A66B941-B9B4-43BE-9D5F-C137AC8B6DFE}"/>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9" name="Rectangle 8">
            <a:hlinkClick r:id="rId3"/>
            <a:extLst>
              <a:ext uri="{FF2B5EF4-FFF2-40B4-BE49-F238E27FC236}">
                <a16:creationId xmlns:a16="http://schemas.microsoft.com/office/drawing/2014/main" id="{3306796A-D37E-49F8-8690-34E9DD1E9E2D}"/>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0604701"/>
      </p:ext>
    </p:extLst>
  </p:cSld>
  <p:clrMapOvr>
    <a:masterClrMapping/>
  </p:clrMapOvr>
  <p:extLst>
    <p:ext uri="{DCECCB84-F9BA-43D5-87BE-67443E8EF086}">
      <p15:sldGuideLst xmlns:p15="http://schemas.microsoft.com/office/powerpoint/2012/main">
        <p15:guide id="1" orient="horz" pos="291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Layout_Success and Lessons Lear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3"/>
            <a:ext cx="9152571" cy="5149847"/>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457200" y="1828800"/>
            <a:ext cx="1371600" cy="793375"/>
          </a:xfrm>
          <a:prstGeom prst="rect">
            <a:avLst/>
          </a:prstGeom>
        </p:spPr>
        <p:txBody>
          <a:bodyPr lIns="0" tIns="0" rIns="0" bIns="0"/>
          <a:lstStyle>
            <a:lvl1pPr algn="l">
              <a:lnSpc>
                <a:spcPts val="1100"/>
              </a:lnSpc>
              <a:defRPr sz="1000" b="1">
                <a:solidFill>
                  <a:schemeClr val="bg1"/>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39" name="Text Placeholder 38">
            <a:extLst>
              <a:ext uri="{FF2B5EF4-FFF2-40B4-BE49-F238E27FC236}">
                <a16:creationId xmlns:a16="http://schemas.microsoft.com/office/drawing/2014/main" id="{0DA3F1EC-99BC-4E9F-8C47-B8749E132AD7}"/>
              </a:ext>
            </a:extLst>
          </p:cNvPr>
          <p:cNvSpPr>
            <a:spLocks noGrp="1"/>
          </p:cNvSpPr>
          <p:nvPr>
            <p:ph type="body" sz="quarter" idx="11" hasCustomPrompt="1"/>
          </p:nvPr>
        </p:nvSpPr>
        <p:spPr>
          <a:xfrm>
            <a:off x="2514600" y="1188719"/>
            <a:ext cx="2209800" cy="167006"/>
          </a:xfrm>
          <a:prstGeom prst="rect">
            <a:avLst/>
          </a:prstGeom>
        </p:spPr>
        <p:txBody>
          <a:bodyPr lIns="0" tIns="0" rIns="0" bIns="0"/>
          <a:lstStyle>
            <a:lvl1pPr>
              <a:lnSpc>
                <a:spcPts val="1400"/>
              </a:lnSpc>
              <a:defRPr sz="1200" b="1">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Biggest success(es)</a:t>
            </a:r>
          </a:p>
        </p:txBody>
      </p:sp>
      <p:sp>
        <p:nvSpPr>
          <p:cNvPr id="41" name="Text Placeholder 40">
            <a:extLst>
              <a:ext uri="{FF2B5EF4-FFF2-40B4-BE49-F238E27FC236}">
                <a16:creationId xmlns:a16="http://schemas.microsoft.com/office/drawing/2014/main" id="{C9E044BE-1920-4CFB-9175-7F96BA0D68FA}"/>
              </a:ext>
            </a:extLst>
          </p:cNvPr>
          <p:cNvSpPr>
            <a:spLocks noGrp="1"/>
          </p:cNvSpPr>
          <p:nvPr>
            <p:ph type="body" sz="quarter" idx="12" hasCustomPrompt="1"/>
          </p:nvPr>
        </p:nvSpPr>
        <p:spPr>
          <a:xfrm>
            <a:off x="2514600" y="1517836"/>
            <a:ext cx="2971800" cy="2761379"/>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731520" indent="-182880">
              <a:lnSpc>
                <a:spcPts val="1300"/>
              </a:lnSpc>
              <a:buClr>
                <a:srgbClr val="0E9649"/>
              </a:buClr>
              <a:buFont typeface="Courier New" panose="02070309020205020404" pitchFamily="49" charset="0"/>
              <a:buChar char="o"/>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Bullet Level 1</a:t>
            </a:r>
          </a:p>
          <a:p>
            <a:pPr lvl="1"/>
            <a:r>
              <a:rPr lang="en-US" dirty="0"/>
              <a:t>Bullet Level 2</a:t>
            </a:r>
          </a:p>
          <a:p>
            <a:pPr lvl="2"/>
            <a:r>
              <a:rPr lang="en-US" dirty="0"/>
              <a:t>Bullet Level 3</a:t>
            </a:r>
          </a:p>
          <a:p>
            <a:pPr lvl="0"/>
            <a:endParaRPr lang="en-US" dirty="0"/>
          </a:p>
          <a:p>
            <a:pPr lvl="0"/>
            <a:r>
              <a:rPr lang="en-US" dirty="0"/>
              <a:t>Bullet Level 1</a:t>
            </a:r>
          </a:p>
          <a:p>
            <a:pPr lvl="0"/>
            <a:endParaRPr lang="en-US" dirty="0"/>
          </a:p>
          <a:p>
            <a:pPr lvl="0"/>
            <a:r>
              <a:rPr lang="en-US" dirty="0"/>
              <a:t>Bullet Level 1</a:t>
            </a:r>
          </a:p>
          <a:p>
            <a:pPr lvl="2"/>
            <a:endParaRPr lang="en-US" dirty="0"/>
          </a:p>
          <a:p>
            <a:pPr lvl="2"/>
            <a:endParaRPr lang="en-US" dirty="0"/>
          </a:p>
          <a:p>
            <a:pPr lvl="2"/>
            <a:endParaRPr lang="en-US" dirty="0"/>
          </a:p>
          <a:p>
            <a:pPr lvl="2"/>
            <a:endParaRPr lang="en-US" dirty="0"/>
          </a:p>
          <a:p>
            <a:pPr lvl="2"/>
            <a:endParaRPr lang="en-US" dirty="0"/>
          </a:p>
        </p:txBody>
      </p:sp>
      <p:sp>
        <p:nvSpPr>
          <p:cNvPr id="42" name="Text Placeholder 38">
            <a:extLst>
              <a:ext uri="{FF2B5EF4-FFF2-40B4-BE49-F238E27FC236}">
                <a16:creationId xmlns:a16="http://schemas.microsoft.com/office/drawing/2014/main" id="{D2F4B811-0D2C-49CA-B658-8CBF54A27F64}"/>
              </a:ext>
            </a:extLst>
          </p:cNvPr>
          <p:cNvSpPr>
            <a:spLocks noGrp="1"/>
          </p:cNvSpPr>
          <p:nvPr>
            <p:ph type="body" sz="quarter" idx="13" hasCustomPrompt="1"/>
          </p:nvPr>
        </p:nvSpPr>
        <p:spPr>
          <a:xfrm>
            <a:off x="5825332" y="1188719"/>
            <a:ext cx="3004342" cy="167006"/>
          </a:xfrm>
          <a:prstGeom prst="rect">
            <a:avLst/>
          </a:prstGeom>
        </p:spPr>
        <p:txBody>
          <a:bodyPr lIns="0" tIns="0" rIns="0" bIns="0"/>
          <a:lstStyle>
            <a:lvl1pPr>
              <a:lnSpc>
                <a:spcPts val="1400"/>
              </a:lnSpc>
              <a:defRPr sz="1200" b="1">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Biggest lesson(s) learned:</a:t>
            </a:r>
          </a:p>
        </p:txBody>
      </p:sp>
      <p:sp>
        <p:nvSpPr>
          <p:cNvPr id="43" name="Text Placeholder 40">
            <a:extLst>
              <a:ext uri="{FF2B5EF4-FFF2-40B4-BE49-F238E27FC236}">
                <a16:creationId xmlns:a16="http://schemas.microsoft.com/office/drawing/2014/main" id="{FF4163DA-7A3D-4111-9BCF-070CB2EE1F8A}"/>
              </a:ext>
            </a:extLst>
          </p:cNvPr>
          <p:cNvSpPr>
            <a:spLocks noGrp="1"/>
          </p:cNvSpPr>
          <p:nvPr>
            <p:ph type="body" sz="quarter" idx="14" hasCustomPrompt="1"/>
          </p:nvPr>
        </p:nvSpPr>
        <p:spPr>
          <a:xfrm>
            <a:off x="5825333" y="1518085"/>
            <a:ext cx="3004342" cy="2761378"/>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731520" indent="-182880">
              <a:lnSpc>
                <a:spcPts val="1300"/>
              </a:lnSpc>
              <a:buClr>
                <a:srgbClr val="0E9649"/>
              </a:buClr>
              <a:buFont typeface="Courier New" panose="02070309020205020404" pitchFamily="49" charset="0"/>
              <a:buChar char="o"/>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Bullet Level 1</a:t>
            </a:r>
          </a:p>
          <a:p>
            <a:pPr lvl="1"/>
            <a:r>
              <a:rPr lang="en-US" dirty="0"/>
              <a:t>Bullet Level 2</a:t>
            </a:r>
          </a:p>
          <a:p>
            <a:pPr lvl="2"/>
            <a:r>
              <a:rPr lang="en-US" dirty="0"/>
              <a:t>Bullet Level 3</a:t>
            </a:r>
          </a:p>
          <a:p>
            <a:pPr lvl="0"/>
            <a:endParaRPr lang="en-US" dirty="0"/>
          </a:p>
          <a:p>
            <a:pPr lvl="0"/>
            <a:r>
              <a:rPr lang="en-US" dirty="0"/>
              <a:t>Bullet Level 1</a:t>
            </a:r>
          </a:p>
          <a:p>
            <a:pPr lvl="0"/>
            <a:endParaRPr lang="en-US" dirty="0"/>
          </a:p>
          <a:p>
            <a:pPr lvl="0"/>
            <a:r>
              <a:rPr lang="en-US" dirty="0"/>
              <a:t>Bullet Level 1</a:t>
            </a:r>
          </a:p>
          <a:p>
            <a:pPr lvl="2"/>
            <a:endParaRPr lang="en-US" dirty="0"/>
          </a:p>
          <a:p>
            <a:pPr lvl="2"/>
            <a:endParaRPr lang="en-US" dirty="0"/>
          </a:p>
          <a:p>
            <a:pPr lvl="2"/>
            <a:endParaRPr lang="en-US" dirty="0"/>
          </a:p>
          <a:p>
            <a:pPr lvl="2"/>
            <a:endParaRPr lang="en-US" dirty="0"/>
          </a:p>
          <a:p>
            <a:pPr lvl="2"/>
            <a:endParaRPr lang="en-US" dirty="0"/>
          </a:p>
        </p:txBody>
      </p:sp>
      <p:sp>
        <p:nvSpPr>
          <p:cNvPr id="11" name="object 21">
            <a:extLst>
              <a:ext uri="{FF2B5EF4-FFF2-40B4-BE49-F238E27FC236}">
                <a16:creationId xmlns:a16="http://schemas.microsoft.com/office/drawing/2014/main" id="{FF630CFD-C777-477B-BB3F-78E0C946AF3A}"/>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12" name="Rectangle 11">
            <a:hlinkClick r:id="rId3"/>
            <a:extLst>
              <a:ext uri="{FF2B5EF4-FFF2-40B4-BE49-F238E27FC236}">
                <a16:creationId xmlns:a16="http://schemas.microsoft.com/office/drawing/2014/main" id="{003F40A7-7A54-479A-885A-6BFEC81024CB}"/>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9848092"/>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Layout_Financial Revie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0"/>
            <a:ext cx="9152571" cy="5149846"/>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457200" y="1828799"/>
            <a:ext cx="1371600" cy="593725"/>
          </a:xfrm>
          <a:prstGeom prst="rect">
            <a:avLst/>
          </a:prstGeom>
        </p:spPr>
        <p:txBody>
          <a:bodyPr lIns="0" tIns="0" rIns="0" bIns="0"/>
          <a:lstStyle>
            <a:lvl1pPr algn="l">
              <a:lnSpc>
                <a:spcPts val="1100"/>
              </a:lnSpc>
              <a:defRPr sz="1000" b="1">
                <a:solidFill>
                  <a:schemeClr val="bg1"/>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1" name="Text Placeholder 40">
            <a:extLst>
              <a:ext uri="{FF2B5EF4-FFF2-40B4-BE49-F238E27FC236}">
                <a16:creationId xmlns:a16="http://schemas.microsoft.com/office/drawing/2014/main" id="{C9E044BE-1920-4CFB-9175-7F96BA0D68FA}"/>
              </a:ext>
            </a:extLst>
          </p:cNvPr>
          <p:cNvSpPr>
            <a:spLocks noGrp="1"/>
          </p:cNvSpPr>
          <p:nvPr>
            <p:ph type="body" sz="quarter" idx="12" hasCustomPrompt="1"/>
          </p:nvPr>
        </p:nvSpPr>
        <p:spPr>
          <a:xfrm>
            <a:off x="2514600" y="1188720"/>
            <a:ext cx="6315074" cy="3299718"/>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731520" indent="-182880">
              <a:lnSpc>
                <a:spcPts val="1300"/>
              </a:lnSpc>
              <a:buClr>
                <a:srgbClr val="0E9649"/>
              </a:buClr>
              <a:buFont typeface="Courier New" panose="02070309020205020404" pitchFamily="49" charset="0"/>
              <a:buChar char="o"/>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Brief update on YTD performance</a:t>
            </a:r>
          </a:p>
          <a:p>
            <a:pPr lvl="1"/>
            <a:r>
              <a:rPr lang="en-US" dirty="0"/>
              <a:t>Overall revenue and expense vs budget</a:t>
            </a:r>
          </a:p>
          <a:p>
            <a:pPr lvl="1"/>
            <a:r>
              <a:rPr lang="en-US" dirty="0"/>
              <a:t>Major qualitative drivers of performance</a:t>
            </a:r>
          </a:p>
          <a:p>
            <a:pPr lvl="0"/>
            <a:endParaRPr lang="en-US" dirty="0"/>
          </a:p>
          <a:p>
            <a:pPr lvl="0"/>
            <a:r>
              <a:rPr lang="en-US" dirty="0"/>
              <a:t>Insert bullets on major variances from last quarter,</a:t>
            </a:r>
            <a:br>
              <a:rPr lang="en-US" dirty="0"/>
            </a:br>
            <a:r>
              <a:rPr lang="en-US" dirty="0"/>
              <a:t>&gt;$20K or 20% only</a:t>
            </a:r>
          </a:p>
          <a:p>
            <a:pPr lvl="1"/>
            <a:r>
              <a:rPr lang="en-US" dirty="0"/>
              <a:t>Denote if variances were forecasted in last QDR</a:t>
            </a:r>
          </a:p>
          <a:p>
            <a:pPr lvl="0"/>
            <a:endParaRPr lang="en-US" dirty="0"/>
          </a:p>
          <a:p>
            <a:pPr lvl="0"/>
            <a:r>
              <a:rPr lang="en-US" dirty="0"/>
              <a:t>Include backup material / slides as needed</a:t>
            </a:r>
          </a:p>
          <a:p>
            <a:pPr lvl="1"/>
            <a:r>
              <a:rPr lang="en-US" dirty="0"/>
              <a:t>Bullet Level 2</a:t>
            </a:r>
          </a:p>
          <a:p>
            <a:pPr lvl="2"/>
            <a:endParaRPr lang="en-US" dirty="0"/>
          </a:p>
          <a:p>
            <a:pPr lvl="2"/>
            <a:endParaRPr lang="en-US" dirty="0"/>
          </a:p>
          <a:p>
            <a:pPr lvl="2"/>
            <a:endParaRPr lang="en-US" dirty="0"/>
          </a:p>
          <a:p>
            <a:pPr lvl="2"/>
            <a:endParaRPr lang="en-US" dirty="0"/>
          </a:p>
          <a:p>
            <a:pPr lvl="2"/>
            <a:endParaRPr lang="en-US" dirty="0"/>
          </a:p>
        </p:txBody>
      </p:sp>
      <p:sp>
        <p:nvSpPr>
          <p:cNvPr id="8" name="object 21">
            <a:extLst>
              <a:ext uri="{FF2B5EF4-FFF2-40B4-BE49-F238E27FC236}">
                <a16:creationId xmlns:a16="http://schemas.microsoft.com/office/drawing/2014/main" id="{1DDF0E0A-ADAC-4F05-8DE0-2A12BBB55998}"/>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9" name="Rectangle 8">
            <a:hlinkClick r:id="rId3"/>
            <a:extLst>
              <a:ext uri="{FF2B5EF4-FFF2-40B4-BE49-F238E27FC236}">
                <a16:creationId xmlns:a16="http://schemas.microsoft.com/office/drawing/2014/main" id="{DE2A8ADA-DBA8-4CC9-B2A3-1841127AF17C}"/>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2484098"/>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Layout_Financial Forecas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9152569" cy="5149846"/>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457200" y="1828799"/>
            <a:ext cx="1371600" cy="593725"/>
          </a:xfrm>
          <a:prstGeom prst="rect">
            <a:avLst/>
          </a:prstGeom>
        </p:spPr>
        <p:txBody>
          <a:bodyPr lIns="0" tIns="0" rIns="0" bIns="0"/>
          <a:lstStyle>
            <a:lvl1pPr algn="l">
              <a:lnSpc>
                <a:spcPts val="1100"/>
              </a:lnSpc>
              <a:defRPr sz="1000" b="1">
                <a:solidFill>
                  <a:schemeClr val="bg1"/>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1" name="Text Placeholder 40">
            <a:extLst>
              <a:ext uri="{FF2B5EF4-FFF2-40B4-BE49-F238E27FC236}">
                <a16:creationId xmlns:a16="http://schemas.microsoft.com/office/drawing/2014/main" id="{C9E044BE-1920-4CFB-9175-7F96BA0D68FA}"/>
              </a:ext>
            </a:extLst>
          </p:cNvPr>
          <p:cNvSpPr>
            <a:spLocks noGrp="1"/>
          </p:cNvSpPr>
          <p:nvPr>
            <p:ph type="body" sz="quarter" idx="12" hasCustomPrompt="1"/>
          </p:nvPr>
        </p:nvSpPr>
        <p:spPr>
          <a:xfrm>
            <a:off x="2514600" y="1188720"/>
            <a:ext cx="6315074" cy="3355316"/>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731520" indent="-182880">
              <a:lnSpc>
                <a:spcPts val="1300"/>
              </a:lnSpc>
              <a:buClr>
                <a:srgbClr val="0E9649"/>
              </a:buClr>
              <a:buFont typeface="Courier New" panose="02070309020205020404" pitchFamily="49" charset="0"/>
              <a:buChar char="o"/>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Include forecast total revenue / expense numbers as applicable</a:t>
            </a:r>
          </a:p>
          <a:p>
            <a:pPr lvl="1"/>
            <a:r>
              <a:rPr lang="en-US" dirty="0"/>
              <a:t>Bullet Level 2</a:t>
            </a:r>
          </a:p>
          <a:p>
            <a:pPr lvl="0"/>
            <a:endParaRPr lang="en-US" dirty="0"/>
          </a:p>
          <a:p>
            <a:pPr lvl="0"/>
            <a:r>
              <a:rPr lang="en-US" dirty="0"/>
              <a:t>Insert bullets on specific budget variance over next quarter,</a:t>
            </a:r>
            <a:br>
              <a:rPr lang="en-US" dirty="0"/>
            </a:br>
            <a:r>
              <a:rPr lang="en-US" dirty="0"/>
              <a:t>&gt;$20K or 20% only</a:t>
            </a:r>
          </a:p>
          <a:p>
            <a:pPr lvl="1"/>
            <a:r>
              <a:rPr lang="en-US" dirty="0"/>
              <a:t>Bullet Level 2</a:t>
            </a:r>
          </a:p>
          <a:p>
            <a:pPr lvl="0"/>
            <a:endParaRPr lang="en-US" dirty="0"/>
          </a:p>
          <a:p>
            <a:pPr lvl="0"/>
            <a:r>
              <a:rPr lang="en-US" dirty="0"/>
              <a:t>Include backup material / slides as needed</a:t>
            </a:r>
          </a:p>
          <a:p>
            <a:pPr lvl="1"/>
            <a:r>
              <a:rPr lang="en-US" dirty="0"/>
              <a:t>Bullet Level 2</a:t>
            </a:r>
          </a:p>
          <a:p>
            <a:pPr lvl="2"/>
            <a:endParaRPr lang="en-US" dirty="0"/>
          </a:p>
          <a:p>
            <a:pPr lvl="2"/>
            <a:endParaRPr lang="en-US" dirty="0"/>
          </a:p>
          <a:p>
            <a:pPr lvl="2"/>
            <a:endParaRPr lang="en-US" dirty="0"/>
          </a:p>
          <a:p>
            <a:pPr lvl="2"/>
            <a:endParaRPr lang="en-US" dirty="0"/>
          </a:p>
          <a:p>
            <a:pPr lvl="2"/>
            <a:endParaRPr lang="en-US" dirty="0"/>
          </a:p>
        </p:txBody>
      </p:sp>
      <p:sp>
        <p:nvSpPr>
          <p:cNvPr id="8" name="object 21">
            <a:extLst>
              <a:ext uri="{FF2B5EF4-FFF2-40B4-BE49-F238E27FC236}">
                <a16:creationId xmlns:a16="http://schemas.microsoft.com/office/drawing/2014/main" id="{DD1938EE-EDA6-4CFD-9B5A-396A63C15059}"/>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9" name="Rectangle 8">
            <a:hlinkClick r:id="rId3"/>
            <a:extLst>
              <a:ext uri="{FF2B5EF4-FFF2-40B4-BE49-F238E27FC236}">
                <a16:creationId xmlns:a16="http://schemas.microsoft.com/office/drawing/2014/main" id="{35C63175-73DF-4D1B-B671-03CEF4A2FA3D}"/>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4486008"/>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Layout_Operational Summar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9152569" cy="5149845"/>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457200" y="1828799"/>
            <a:ext cx="1524000" cy="669925"/>
          </a:xfrm>
          <a:prstGeom prst="rect">
            <a:avLst/>
          </a:prstGeom>
        </p:spPr>
        <p:txBody>
          <a:bodyPr lIns="0" tIns="0" rIns="0" bIns="0"/>
          <a:lstStyle>
            <a:lvl1pPr algn="l">
              <a:lnSpc>
                <a:spcPts val="1100"/>
              </a:lnSpc>
              <a:defRPr sz="1000" b="1">
                <a:solidFill>
                  <a:schemeClr val="bg1"/>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1" name="Text Placeholder 40">
            <a:extLst>
              <a:ext uri="{FF2B5EF4-FFF2-40B4-BE49-F238E27FC236}">
                <a16:creationId xmlns:a16="http://schemas.microsoft.com/office/drawing/2014/main" id="{C9E044BE-1920-4CFB-9175-7F96BA0D68FA}"/>
              </a:ext>
            </a:extLst>
          </p:cNvPr>
          <p:cNvSpPr>
            <a:spLocks noGrp="1"/>
          </p:cNvSpPr>
          <p:nvPr>
            <p:ph type="body" sz="quarter" idx="12" hasCustomPrompt="1"/>
          </p:nvPr>
        </p:nvSpPr>
        <p:spPr>
          <a:xfrm>
            <a:off x="2514600" y="1188720"/>
            <a:ext cx="6315074" cy="3355316"/>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548640" indent="0">
              <a:lnSpc>
                <a:spcPts val="1300"/>
              </a:lnSpc>
              <a:buClr>
                <a:srgbClr val="0E9649"/>
              </a:buClr>
              <a:buFont typeface="Courier New" panose="02070309020205020404" pitchFamily="49" charset="0"/>
              <a:buNone/>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Address challenges and what you are doing to run, change and grow your department</a:t>
            </a:r>
          </a:p>
          <a:p>
            <a:pPr lvl="0"/>
            <a:endParaRPr lang="en-US" dirty="0"/>
          </a:p>
          <a:p>
            <a:pPr lvl="0"/>
            <a:r>
              <a:rPr lang="en-US" dirty="0"/>
              <a:t>If something are not going well, what are leading indicators (metrics) and what are we doing about it?</a:t>
            </a:r>
          </a:p>
          <a:p>
            <a:pPr lvl="1"/>
            <a:r>
              <a:rPr lang="en-US" dirty="0"/>
              <a:t>Hypothetical example: Ed Plus renewal rates low, suspect due to declining utilization (leading indicator). What are we doing to improve engagement and usage</a:t>
            </a:r>
          </a:p>
          <a:p>
            <a:pPr lvl="0"/>
            <a:endParaRPr lang="en-US" dirty="0"/>
          </a:p>
          <a:p>
            <a:pPr lvl="0"/>
            <a:r>
              <a:rPr lang="en-US" dirty="0"/>
              <a:t>Include forward looking commentary (forecast, expectation) about operations / initiatives</a:t>
            </a:r>
          </a:p>
          <a:p>
            <a:pPr lvl="0"/>
            <a:endParaRPr lang="en-US" dirty="0"/>
          </a:p>
          <a:p>
            <a:pPr lvl="0"/>
            <a:r>
              <a:rPr lang="en-US" dirty="0"/>
              <a:t>Include other backup material / slides as needed</a:t>
            </a:r>
          </a:p>
          <a:p>
            <a:pPr lvl="2"/>
            <a:endParaRPr lang="en-US" dirty="0"/>
          </a:p>
          <a:p>
            <a:pPr lvl="2"/>
            <a:endParaRPr lang="en-US" dirty="0"/>
          </a:p>
          <a:p>
            <a:pPr lvl="2"/>
            <a:endParaRPr lang="en-US" dirty="0"/>
          </a:p>
          <a:p>
            <a:pPr lvl="2"/>
            <a:endParaRPr lang="en-US" dirty="0"/>
          </a:p>
        </p:txBody>
      </p:sp>
      <p:sp>
        <p:nvSpPr>
          <p:cNvPr id="8" name="object 21">
            <a:extLst>
              <a:ext uri="{FF2B5EF4-FFF2-40B4-BE49-F238E27FC236}">
                <a16:creationId xmlns:a16="http://schemas.microsoft.com/office/drawing/2014/main" id="{429BF80E-AF32-4BFA-A7C9-8264655D78CB}"/>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9" name="Rectangle 8">
            <a:hlinkClick r:id="rId3"/>
            <a:extLst>
              <a:ext uri="{FF2B5EF4-FFF2-40B4-BE49-F238E27FC236}">
                <a16:creationId xmlns:a16="http://schemas.microsoft.com/office/drawing/2014/main" id="{BD66571F-47AC-4D4D-8912-738159880A13}"/>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8844490"/>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Layout_Marketing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1" cy="5149846"/>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457200" y="1828799"/>
            <a:ext cx="1440814" cy="669925"/>
          </a:xfrm>
          <a:prstGeom prst="rect">
            <a:avLst/>
          </a:prstGeom>
        </p:spPr>
        <p:txBody>
          <a:bodyPr lIns="0" tIns="0" rIns="0" bIns="0"/>
          <a:lstStyle>
            <a:lvl1pPr algn="l">
              <a:lnSpc>
                <a:spcPts val="1100"/>
              </a:lnSpc>
              <a:defRPr sz="1000" b="1">
                <a:solidFill>
                  <a:schemeClr val="bg1"/>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39" name="Text Placeholder 38">
            <a:extLst>
              <a:ext uri="{FF2B5EF4-FFF2-40B4-BE49-F238E27FC236}">
                <a16:creationId xmlns:a16="http://schemas.microsoft.com/office/drawing/2014/main" id="{0DA3F1EC-99BC-4E9F-8C47-B8749E132AD7}"/>
              </a:ext>
            </a:extLst>
          </p:cNvPr>
          <p:cNvSpPr>
            <a:spLocks noGrp="1"/>
          </p:cNvSpPr>
          <p:nvPr>
            <p:ph type="body" sz="quarter" idx="11" hasCustomPrompt="1"/>
          </p:nvPr>
        </p:nvSpPr>
        <p:spPr>
          <a:xfrm>
            <a:off x="2514600" y="1183379"/>
            <a:ext cx="2438400" cy="207354"/>
          </a:xfrm>
          <a:prstGeom prst="rect">
            <a:avLst/>
          </a:prstGeom>
        </p:spPr>
        <p:txBody>
          <a:bodyPr lIns="0" tIns="0" rIns="0" bIns="0"/>
          <a:lstStyle>
            <a:lvl1pPr>
              <a:lnSpc>
                <a:spcPts val="1500"/>
              </a:lnSpc>
              <a:defRPr sz="1400" b="1" cap="all" baseline="0">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MONTH</a:t>
            </a:r>
          </a:p>
        </p:txBody>
      </p:sp>
      <p:sp>
        <p:nvSpPr>
          <p:cNvPr id="42" name="Text Placeholder 38">
            <a:extLst>
              <a:ext uri="{FF2B5EF4-FFF2-40B4-BE49-F238E27FC236}">
                <a16:creationId xmlns:a16="http://schemas.microsoft.com/office/drawing/2014/main" id="{D2F4B811-0D2C-49CA-B658-8CBF54A27F64}"/>
              </a:ext>
            </a:extLst>
          </p:cNvPr>
          <p:cNvSpPr>
            <a:spLocks noGrp="1"/>
          </p:cNvSpPr>
          <p:nvPr>
            <p:ph type="body" sz="quarter" idx="13" hasCustomPrompt="1"/>
          </p:nvPr>
        </p:nvSpPr>
        <p:spPr>
          <a:xfrm>
            <a:off x="2514600" y="1485611"/>
            <a:ext cx="2453005" cy="207354"/>
          </a:xfrm>
          <a:prstGeom prst="rect">
            <a:avLst/>
          </a:prstGeom>
        </p:spPr>
        <p:txBody>
          <a:bodyPr lIns="0" tIns="0" rIns="0" bIns="0"/>
          <a:lstStyle>
            <a:lvl1pPr>
              <a:lnSpc>
                <a:spcPts val="1400"/>
              </a:lnSpc>
              <a:defRPr sz="1200" b="1">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What we learned:</a:t>
            </a:r>
          </a:p>
        </p:txBody>
      </p:sp>
      <p:sp>
        <p:nvSpPr>
          <p:cNvPr id="43" name="Text Placeholder 40">
            <a:extLst>
              <a:ext uri="{FF2B5EF4-FFF2-40B4-BE49-F238E27FC236}">
                <a16:creationId xmlns:a16="http://schemas.microsoft.com/office/drawing/2014/main" id="{FF4163DA-7A3D-4111-9BCF-070CB2EE1F8A}"/>
              </a:ext>
            </a:extLst>
          </p:cNvPr>
          <p:cNvSpPr>
            <a:spLocks noGrp="1"/>
          </p:cNvSpPr>
          <p:nvPr>
            <p:ph type="body" sz="quarter" idx="14" hasCustomPrompt="1"/>
          </p:nvPr>
        </p:nvSpPr>
        <p:spPr>
          <a:xfrm>
            <a:off x="2514600" y="1777711"/>
            <a:ext cx="2453005" cy="1255872"/>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731520" indent="-182880">
              <a:lnSpc>
                <a:spcPts val="1300"/>
              </a:lnSpc>
              <a:buClr>
                <a:srgbClr val="0E9649"/>
              </a:buClr>
              <a:buFont typeface="Courier New" panose="02070309020205020404" pitchFamily="49" charset="0"/>
              <a:buChar char="o"/>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Bullet Level 1</a:t>
            </a:r>
          </a:p>
          <a:p>
            <a:pPr lvl="1"/>
            <a:r>
              <a:rPr lang="en-US" dirty="0"/>
              <a:t>Bullet Level 2</a:t>
            </a:r>
          </a:p>
          <a:p>
            <a:pPr lvl="2"/>
            <a:r>
              <a:rPr lang="en-US" dirty="0"/>
              <a:t>Bullet Level 3</a:t>
            </a:r>
          </a:p>
          <a:p>
            <a:pPr lvl="0"/>
            <a:endParaRPr lang="en-US" dirty="0"/>
          </a:p>
          <a:p>
            <a:pPr lvl="0"/>
            <a:r>
              <a:rPr lang="en-US" dirty="0"/>
              <a:t>Bullet Level 1</a:t>
            </a:r>
          </a:p>
          <a:p>
            <a:pPr lvl="0"/>
            <a:endParaRPr lang="en-US" dirty="0"/>
          </a:p>
          <a:p>
            <a:pPr lvl="0"/>
            <a:r>
              <a:rPr lang="en-US" dirty="0"/>
              <a:t>Bullet Level 1</a:t>
            </a:r>
          </a:p>
          <a:p>
            <a:pPr lvl="2"/>
            <a:endParaRPr lang="en-US" dirty="0"/>
          </a:p>
          <a:p>
            <a:pPr lvl="2"/>
            <a:endParaRPr lang="en-US" dirty="0"/>
          </a:p>
          <a:p>
            <a:pPr lvl="2"/>
            <a:endParaRPr lang="en-US" dirty="0"/>
          </a:p>
          <a:p>
            <a:pPr lvl="2"/>
            <a:endParaRPr lang="en-US" dirty="0"/>
          </a:p>
          <a:p>
            <a:pPr lvl="2"/>
            <a:endParaRPr lang="en-US" dirty="0"/>
          </a:p>
        </p:txBody>
      </p:sp>
      <p:sp>
        <p:nvSpPr>
          <p:cNvPr id="12" name="Text Placeholder 38">
            <a:extLst>
              <a:ext uri="{FF2B5EF4-FFF2-40B4-BE49-F238E27FC236}">
                <a16:creationId xmlns:a16="http://schemas.microsoft.com/office/drawing/2014/main" id="{3EF681BD-A9AF-4510-B6BD-262974A5F9E0}"/>
              </a:ext>
            </a:extLst>
          </p:cNvPr>
          <p:cNvSpPr>
            <a:spLocks noGrp="1"/>
          </p:cNvSpPr>
          <p:nvPr>
            <p:ph type="body" sz="quarter" idx="15" hasCustomPrompt="1"/>
          </p:nvPr>
        </p:nvSpPr>
        <p:spPr>
          <a:xfrm>
            <a:off x="2514600" y="3240895"/>
            <a:ext cx="2453005" cy="207354"/>
          </a:xfrm>
          <a:prstGeom prst="rect">
            <a:avLst/>
          </a:prstGeom>
        </p:spPr>
        <p:txBody>
          <a:bodyPr lIns="0" tIns="0" rIns="0" bIns="0"/>
          <a:lstStyle>
            <a:lvl1pPr>
              <a:lnSpc>
                <a:spcPts val="1400"/>
              </a:lnSpc>
              <a:defRPr sz="1200" b="1">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What we know:</a:t>
            </a:r>
          </a:p>
        </p:txBody>
      </p:sp>
      <p:sp>
        <p:nvSpPr>
          <p:cNvPr id="13" name="Text Placeholder 40">
            <a:extLst>
              <a:ext uri="{FF2B5EF4-FFF2-40B4-BE49-F238E27FC236}">
                <a16:creationId xmlns:a16="http://schemas.microsoft.com/office/drawing/2014/main" id="{F97A0ECD-FB24-42F8-8AD8-1200A0B6D68B}"/>
              </a:ext>
            </a:extLst>
          </p:cNvPr>
          <p:cNvSpPr>
            <a:spLocks noGrp="1"/>
          </p:cNvSpPr>
          <p:nvPr>
            <p:ph type="body" sz="quarter" idx="16" hasCustomPrompt="1"/>
          </p:nvPr>
        </p:nvSpPr>
        <p:spPr>
          <a:xfrm>
            <a:off x="2514600" y="3532995"/>
            <a:ext cx="2453005" cy="1255872"/>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731520" indent="-182880">
              <a:lnSpc>
                <a:spcPts val="1300"/>
              </a:lnSpc>
              <a:buClr>
                <a:srgbClr val="0E9649"/>
              </a:buClr>
              <a:buFont typeface="Courier New" panose="02070309020205020404" pitchFamily="49" charset="0"/>
              <a:buChar char="o"/>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Bullet Level 1</a:t>
            </a:r>
          </a:p>
          <a:p>
            <a:pPr lvl="1"/>
            <a:r>
              <a:rPr lang="en-US" dirty="0"/>
              <a:t>Bullet Level 2</a:t>
            </a:r>
          </a:p>
          <a:p>
            <a:pPr lvl="2"/>
            <a:r>
              <a:rPr lang="en-US" dirty="0"/>
              <a:t>Bullet Level 3</a:t>
            </a:r>
          </a:p>
          <a:p>
            <a:pPr lvl="0"/>
            <a:endParaRPr lang="en-US" dirty="0"/>
          </a:p>
          <a:p>
            <a:pPr lvl="0"/>
            <a:r>
              <a:rPr lang="en-US" dirty="0"/>
              <a:t>Bullet Level 1</a:t>
            </a:r>
          </a:p>
          <a:p>
            <a:pPr lvl="0"/>
            <a:endParaRPr lang="en-US" dirty="0"/>
          </a:p>
          <a:p>
            <a:pPr lvl="0"/>
            <a:r>
              <a:rPr lang="en-US" dirty="0"/>
              <a:t>Bullet Level 1</a:t>
            </a:r>
          </a:p>
          <a:p>
            <a:pPr lvl="2"/>
            <a:endParaRPr lang="en-US" dirty="0"/>
          </a:p>
          <a:p>
            <a:pPr lvl="2"/>
            <a:endParaRPr lang="en-US" dirty="0"/>
          </a:p>
          <a:p>
            <a:pPr lvl="2"/>
            <a:endParaRPr lang="en-US" dirty="0"/>
          </a:p>
          <a:p>
            <a:pPr lvl="2"/>
            <a:endParaRPr lang="en-US" dirty="0"/>
          </a:p>
          <a:p>
            <a:pPr lvl="2"/>
            <a:endParaRPr lang="en-US" dirty="0"/>
          </a:p>
        </p:txBody>
      </p:sp>
      <p:sp>
        <p:nvSpPr>
          <p:cNvPr id="14" name="Text Placeholder 38">
            <a:extLst>
              <a:ext uri="{FF2B5EF4-FFF2-40B4-BE49-F238E27FC236}">
                <a16:creationId xmlns:a16="http://schemas.microsoft.com/office/drawing/2014/main" id="{3769EA62-9228-4085-892D-0A45C7910EF7}"/>
              </a:ext>
            </a:extLst>
          </p:cNvPr>
          <p:cNvSpPr>
            <a:spLocks noGrp="1"/>
          </p:cNvSpPr>
          <p:nvPr>
            <p:ph type="body" sz="quarter" idx="17" hasCustomPrompt="1"/>
          </p:nvPr>
        </p:nvSpPr>
        <p:spPr>
          <a:xfrm>
            <a:off x="5598796" y="1183379"/>
            <a:ext cx="2438400" cy="207354"/>
          </a:xfrm>
          <a:prstGeom prst="rect">
            <a:avLst/>
          </a:prstGeom>
        </p:spPr>
        <p:txBody>
          <a:bodyPr lIns="0" tIns="0" rIns="0" bIns="0"/>
          <a:lstStyle>
            <a:lvl1pPr>
              <a:lnSpc>
                <a:spcPts val="1500"/>
              </a:lnSpc>
              <a:defRPr sz="1400" b="1" cap="all" baseline="0">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MONTH</a:t>
            </a:r>
          </a:p>
        </p:txBody>
      </p:sp>
      <p:sp>
        <p:nvSpPr>
          <p:cNvPr id="16" name="Text Placeholder 38">
            <a:extLst>
              <a:ext uri="{FF2B5EF4-FFF2-40B4-BE49-F238E27FC236}">
                <a16:creationId xmlns:a16="http://schemas.microsoft.com/office/drawing/2014/main" id="{4831A212-C4D9-48D5-BC23-F44EF0A4933A}"/>
              </a:ext>
            </a:extLst>
          </p:cNvPr>
          <p:cNvSpPr>
            <a:spLocks noGrp="1"/>
          </p:cNvSpPr>
          <p:nvPr>
            <p:ph type="body" sz="quarter" idx="18" hasCustomPrompt="1"/>
          </p:nvPr>
        </p:nvSpPr>
        <p:spPr>
          <a:xfrm>
            <a:off x="5584191" y="1485611"/>
            <a:ext cx="2453005" cy="207354"/>
          </a:xfrm>
          <a:prstGeom prst="rect">
            <a:avLst/>
          </a:prstGeom>
        </p:spPr>
        <p:txBody>
          <a:bodyPr lIns="0" tIns="0" rIns="0" bIns="0"/>
          <a:lstStyle>
            <a:lvl1pPr>
              <a:lnSpc>
                <a:spcPts val="1400"/>
              </a:lnSpc>
              <a:defRPr sz="1200" b="1">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Future Strategy:</a:t>
            </a:r>
          </a:p>
        </p:txBody>
      </p:sp>
      <p:sp>
        <p:nvSpPr>
          <p:cNvPr id="17" name="Text Placeholder 40">
            <a:extLst>
              <a:ext uri="{FF2B5EF4-FFF2-40B4-BE49-F238E27FC236}">
                <a16:creationId xmlns:a16="http://schemas.microsoft.com/office/drawing/2014/main" id="{AA2D1B93-BADE-4640-8949-BA0F2AAA4716}"/>
              </a:ext>
            </a:extLst>
          </p:cNvPr>
          <p:cNvSpPr>
            <a:spLocks noGrp="1"/>
          </p:cNvSpPr>
          <p:nvPr>
            <p:ph type="body" sz="quarter" idx="19" hasCustomPrompt="1"/>
          </p:nvPr>
        </p:nvSpPr>
        <p:spPr>
          <a:xfrm>
            <a:off x="5584191" y="1777711"/>
            <a:ext cx="2453005" cy="1255872"/>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731520" indent="-182880">
              <a:lnSpc>
                <a:spcPts val="1300"/>
              </a:lnSpc>
              <a:buClr>
                <a:srgbClr val="0E9649"/>
              </a:buClr>
              <a:buFont typeface="Courier New" panose="02070309020205020404" pitchFamily="49" charset="0"/>
              <a:buChar char="o"/>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Bullet Level 1</a:t>
            </a:r>
          </a:p>
          <a:p>
            <a:pPr lvl="1"/>
            <a:r>
              <a:rPr lang="en-US" dirty="0"/>
              <a:t>Bullet Level 2</a:t>
            </a:r>
          </a:p>
          <a:p>
            <a:pPr lvl="2"/>
            <a:r>
              <a:rPr lang="en-US" dirty="0"/>
              <a:t>Bullet Level 3</a:t>
            </a:r>
          </a:p>
          <a:p>
            <a:pPr lvl="0"/>
            <a:endParaRPr lang="en-US" dirty="0"/>
          </a:p>
          <a:p>
            <a:pPr lvl="0"/>
            <a:r>
              <a:rPr lang="en-US" dirty="0"/>
              <a:t>Bullet Level 1</a:t>
            </a:r>
          </a:p>
          <a:p>
            <a:pPr lvl="0"/>
            <a:endParaRPr lang="en-US" dirty="0"/>
          </a:p>
          <a:p>
            <a:pPr lvl="0"/>
            <a:r>
              <a:rPr lang="en-US" dirty="0"/>
              <a:t>Bullet Level 1</a:t>
            </a:r>
          </a:p>
          <a:p>
            <a:pPr lvl="2"/>
            <a:endParaRPr lang="en-US" dirty="0"/>
          </a:p>
          <a:p>
            <a:pPr lvl="2"/>
            <a:endParaRPr lang="en-US" dirty="0"/>
          </a:p>
          <a:p>
            <a:pPr lvl="2"/>
            <a:endParaRPr lang="en-US" dirty="0"/>
          </a:p>
          <a:p>
            <a:pPr lvl="2"/>
            <a:endParaRPr lang="en-US" dirty="0"/>
          </a:p>
          <a:p>
            <a:pPr lvl="2"/>
            <a:endParaRPr lang="en-US" dirty="0"/>
          </a:p>
        </p:txBody>
      </p:sp>
      <p:sp>
        <p:nvSpPr>
          <p:cNvPr id="18" name="object 21">
            <a:extLst>
              <a:ext uri="{FF2B5EF4-FFF2-40B4-BE49-F238E27FC236}">
                <a16:creationId xmlns:a16="http://schemas.microsoft.com/office/drawing/2014/main" id="{76931A4E-4D3F-421C-BC4B-0A73C0045EDB}"/>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19" name="Rectangle 18">
            <a:hlinkClick r:id="rId3"/>
            <a:extLst>
              <a:ext uri="{FF2B5EF4-FFF2-40B4-BE49-F238E27FC236}">
                <a16:creationId xmlns:a16="http://schemas.microsoft.com/office/drawing/2014/main" id="{0E24F33D-A639-4E30-B470-F7CB7B77D179}"/>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4187650"/>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Layout_Operational Metric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9152568" cy="5149845"/>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457200" y="1828799"/>
            <a:ext cx="1371600" cy="593725"/>
          </a:xfrm>
          <a:prstGeom prst="rect">
            <a:avLst/>
          </a:prstGeom>
        </p:spPr>
        <p:txBody>
          <a:bodyPr lIns="0" tIns="0" rIns="0" bIns="0"/>
          <a:lstStyle>
            <a:lvl1pPr algn="l">
              <a:lnSpc>
                <a:spcPts val="1100"/>
              </a:lnSpc>
              <a:defRPr sz="1000" b="1">
                <a:solidFill>
                  <a:schemeClr val="bg1"/>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1" name="Text Placeholder 40">
            <a:extLst>
              <a:ext uri="{FF2B5EF4-FFF2-40B4-BE49-F238E27FC236}">
                <a16:creationId xmlns:a16="http://schemas.microsoft.com/office/drawing/2014/main" id="{C9E044BE-1920-4CFB-9175-7F96BA0D68FA}"/>
              </a:ext>
            </a:extLst>
          </p:cNvPr>
          <p:cNvSpPr>
            <a:spLocks noGrp="1"/>
          </p:cNvSpPr>
          <p:nvPr>
            <p:ph type="body" sz="quarter" idx="12" hasCustomPrompt="1"/>
          </p:nvPr>
        </p:nvSpPr>
        <p:spPr>
          <a:xfrm>
            <a:off x="2514600" y="1188720"/>
            <a:ext cx="6315074" cy="3355316"/>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b="0"/>
            </a:lvl2pPr>
            <a:lvl3pPr marL="548640" indent="0">
              <a:lnSpc>
                <a:spcPts val="1300"/>
              </a:lnSpc>
              <a:buClr>
                <a:srgbClr val="0E9649"/>
              </a:buClr>
              <a:buFont typeface="Courier New" panose="02070309020205020404" pitchFamily="49" charset="0"/>
              <a:buNone/>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Insert summary commentary on most important KPI(s)?</a:t>
            </a:r>
          </a:p>
          <a:p>
            <a:pPr lvl="1"/>
            <a:r>
              <a:rPr lang="en-US" dirty="0"/>
              <a:t>KPI #1: performance and brief explanation</a:t>
            </a:r>
          </a:p>
          <a:p>
            <a:pPr lvl="1"/>
            <a:r>
              <a:rPr lang="en-US" dirty="0"/>
              <a:t>KPI #2: performance and brief explanation</a:t>
            </a:r>
          </a:p>
          <a:p>
            <a:pPr lvl="0"/>
            <a:endParaRPr lang="en-US" dirty="0"/>
          </a:p>
          <a:p>
            <a:pPr lvl="0"/>
            <a:r>
              <a:rPr lang="en-US" dirty="0"/>
              <a:t>If something not going well, what are we doing about it?</a:t>
            </a:r>
          </a:p>
          <a:p>
            <a:pPr lvl="0"/>
            <a:endParaRPr lang="en-US" dirty="0"/>
          </a:p>
          <a:p>
            <a:pPr lvl="0"/>
            <a:r>
              <a:rPr lang="en-US" dirty="0"/>
              <a:t>Include forward looking commentary (forecast, expectation) about metrics</a:t>
            </a:r>
          </a:p>
          <a:p>
            <a:pPr lvl="0"/>
            <a:endParaRPr lang="en-US" dirty="0"/>
          </a:p>
          <a:p>
            <a:pPr lvl="0"/>
            <a:r>
              <a:rPr lang="en-US" dirty="0"/>
              <a:t>Include other backup material / slides as needed</a:t>
            </a:r>
          </a:p>
          <a:p>
            <a:pPr lvl="2"/>
            <a:endParaRPr lang="en-US" dirty="0"/>
          </a:p>
          <a:p>
            <a:pPr lvl="2"/>
            <a:endParaRPr lang="en-US" dirty="0"/>
          </a:p>
          <a:p>
            <a:pPr lvl="2"/>
            <a:endParaRPr lang="en-US" dirty="0"/>
          </a:p>
          <a:p>
            <a:pPr lvl="2"/>
            <a:endParaRPr lang="en-US" dirty="0"/>
          </a:p>
        </p:txBody>
      </p:sp>
      <p:sp>
        <p:nvSpPr>
          <p:cNvPr id="8" name="object 21">
            <a:extLst>
              <a:ext uri="{FF2B5EF4-FFF2-40B4-BE49-F238E27FC236}">
                <a16:creationId xmlns:a16="http://schemas.microsoft.com/office/drawing/2014/main" id="{0775B858-5F2E-47A8-BCBC-3FBF864420DF}"/>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9" name="Rectangle 8">
            <a:hlinkClick r:id="rId3"/>
            <a:extLst>
              <a:ext uri="{FF2B5EF4-FFF2-40B4-BE49-F238E27FC236}">
                <a16:creationId xmlns:a16="http://schemas.microsoft.com/office/drawing/2014/main" id="{3744DEE5-33B3-4B03-9B83-E01E7E04B589}"/>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8844779"/>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Appendix">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71" y="-2428"/>
            <a:ext cx="9152571" cy="5149846"/>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457200" y="1832811"/>
            <a:ext cx="1447800" cy="742114"/>
          </a:xfrm>
          <a:prstGeom prst="rect">
            <a:avLst/>
          </a:prstGeom>
        </p:spPr>
        <p:txBody>
          <a:bodyPr lIns="0" tIns="0" rIns="0" bIns="0"/>
          <a:lstStyle>
            <a:lvl1pPr algn="l">
              <a:lnSpc>
                <a:spcPts val="1100"/>
              </a:lnSpc>
              <a:defRPr sz="1000" b="1">
                <a:solidFill>
                  <a:schemeClr val="bg1"/>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39" name="Text Placeholder 38">
            <a:extLst>
              <a:ext uri="{FF2B5EF4-FFF2-40B4-BE49-F238E27FC236}">
                <a16:creationId xmlns:a16="http://schemas.microsoft.com/office/drawing/2014/main" id="{0DA3F1EC-99BC-4E9F-8C47-B8749E132AD7}"/>
              </a:ext>
            </a:extLst>
          </p:cNvPr>
          <p:cNvSpPr>
            <a:spLocks noGrp="1"/>
          </p:cNvSpPr>
          <p:nvPr>
            <p:ph type="body" sz="quarter" idx="11" hasCustomPrompt="1"/>
          </p:nvPr>
        </p:nvSpPr>
        <p:spPr>
          <a:xfrm>
            <a:off x="2514600" y="898525"/>
            <a:ext cx="4732338" cy="208280"/>
          </a:xfrm>
          <a:prstGeom prst="rect">
            <a:avLst/>
          </a:prstGeom>
        </p:spPr>
        <p:txBody>
          <a:bodyPr lIns="0" tIns="0" rIns="0" bIns="0"/>
          <a:lstStyle>
            <a:lvl1pPr>
              <a:lnSpc>
                <a:spcPts val="1400"/>
              </a:lnSpc>
              <a:defRPr sz="1200" b="1" cap="all" baseline="0">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Title</a:t>
            </a:r>
          </a:p>
        </p:txBody>
      </p:sp>
      <p:sp>
        <p:nvSpPr>
          <p:cNvPr id="41" name="Text Placeholder 40">
            <a:extLst>
              <a:ext uri="{FF2B5EF4-FFF2-40B4-BE49-F238E27FC236}">
                <a16:creationId xmlns:a16="http://schemas.microsoft.com/office/drawing/2014/main" id="{C9E044BE-1920-4CFB-9175-7F96BA0D68FA}"/>
              </a:ext>
            </a:extLst>
          </p:cNvPr>
          <p:cNvSpPr>
            <a:spLocks noGrp="1"/>
          </p:cNvSpPr>
          <p:nvPr>
            <p:ph type="body" sz="quarter" idx="12" hasCustomPrompt="1"/>
          </p:nvPr>
        </p:nvSpPr>
        <p:spPr>
          <a:xfrm>
            <a:off x="2514600" y="1190625"/>
            <a:ext cx="6315074" cy="1585378"/>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731520" indent="-182880">
              <a:lnSpc>
                <a:spcPts val="1300"/>
              </a:lnSpc>
              <a:buClr>
                <a:srgbClr val="0E9649"/>
              </a:buClr>
              <a:buFont typeface="Courier New" panose="02070309020205020404" pitchFamily="49" charset="0"/>
              <a:buChar char="o"/>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Bullet Level 1</a:t>
            </a:r>
          </a:p>
          <a:p>
            <a:pPr lvl="1"/>
            <a:r>
              <a:rPr lang="en-US" dirty="0"/>
              <a:t>Bullet Level 2</a:t>
            </a:r>
          </a:p>
          <a:p>
            <a:pPr lvl="2"/>
            <a:r>
              <a:rPr lang="en-US" dirty="0"/>
              <a:t>Bullet Level 3</a:t>
            </a:r>
          </a:p>
          <a:p>
            <a:pPr lvl="0"/>
            <a:endParaRPr lang="en-US" dirty="0"/>
          </a:p>
          <a:p>
            <a:pPr lvl="0"/>
            <a:r>
              <a:rPr lang="en-US" dirty="0"/>
              <a:t>Bullet Level 1</a:t>
            </a:r>
          </a:p>
          <a:p>
            <a:pPr lvl="0"/>
            <a:endParaRPr lang="en-US" dirty="0"/>
          </a:p>
          <a:p>
            <a:pPr lvl="0"/>
            <a:r>
              <a:rPr lang="en-US" dirty="0"/>
              <a:t>Bullet Level 1</a:t>
            </a:r>
          </a:p>
          <a:p>
            <a:pPr lvl="2"/>
            <a:endParaRPr lang="en-US" dirty="0"/>
          </a:p>
          <a:p>
            <a:pPr lvl="2"/>
            <a:endParaRPr lang="en-US" dirty="0"/>
          </a:p>
          <a:p>
            <a:pPr lvl="2"/>
            <a:endParaRPr lang="en-US" dirty="0"/>
          </a:p>
          <a:p>
            <a:pPr lvl="2"/>
            <a:endParaRPr lang="en-US" dirty="0"/>
          </a:p>
          <a:p>
            <a:pPr lvl="2"/>
            <a:endParaRPr lang="en-US" dirty="0"/>
          </a:p>
        </p:txBody>
      </p:sp>
      <p:sp>
        <p:nvSpPr>
          <p:cNvPr id="9" name="object 21">
            <a:extLst>
              <a:ext uri="{FF2B5EF4-FFF2-40B4-BE49-F238E27FC236}">
                <a16:creationId xmlns:a16="http://schemas.microsoft.com/office/drawing/2014/main" id="{EA812EBB-B4BB-4D53-99F7-DB2A5B5BEAD6}"/>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11" name="Rectangle 10">
            <a:hlinkClick r:id="rId3"/>
            <a:extLst>
              <a:ext uri="{FF2B5EF4-FFF2-40B4-BE49-F238E27FC236}">
                <a16:creationId xmlns:a16="http://schemas.microsoft.com/office/drawing/2014/main" id="{202EFE3D-82E2-4648-A3B5-BB96690039BE}"/>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0204594"/>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Blank slide with Log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3"/>
            <a:ext cx="9152571" cy="5149846"/>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7040880" y="457200"/>
            <a:ext cx="1752600" cy="327454"/>
          </a:xfrm>
          <a:prstGeom prst="rect">
            <a:avLst/>
          </a:prstGeom>
        </p:spPr>
        <p:txBody>
          <a:bodyPr lIns="0" tIns="0" rIns="0" bIns="0"/>
          <a:lstStyle>
            <a:lvl1pPr algn="r">
              <a:lnSpc>
                <a:spcPts val="1100"/>
              </a:lnSpc>
              <a:defRPr sz="1000" b="1">
                <a:solidFill>
                  <a:srgbClr val="0E9649"/>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srgbClr val="0E9649"/>
                </a:solidFill>
                <a:effectLst/>
                <a:uLnTx/>
                <a:uFillTx/>
                <a:latin typeface="Verdana"/>
                <a:ea typeface="+mn-ea"/>
              </a:rPr>
              <a:t>©2022</a:t>
            </a:r>
            <a:r>
              <a:rPr kumimoji="0" lang="en-US" sz="700" b="0" i="0" u="none" strike="noStrike" kern="1200" cap="none" spc="-15" normalizeH="0" baseline="0" noProof="0" dirty="0">
                <a:ln>
                  <a:noFill/>
                </a:ln>
                <a:solidFill>
                  <a:srgbClr val="0E9649"/>
                </a:solidFill>
                <a:effectLst/>
                <a:uLnTx/>
                <a:uFillTx/>
                <a:latin typeface="Verdana"/>
                <a:ea typeface="+mn-ea"/>
              </a:rPr>
              <a:t> </a:t>
            </a:r>
            <a:r>
              <a:rPr kumimoji="0" lang="en-US" sz="700" b="0" i="0" u="none" strike="noStrike" kern="1200" cap="none" spc="0" normalizeH="0" baseline="0" noProof="0" dirty="0">
                <a:ln>
                  <a:noFill/>
                </a:ln>
                <a:solidFill>
                  <a:srgbClr val="0E9649"/>
                </a:solidFill>
                <a:effectLst/>
                <a:uLnTx/>
                <a:uFillTx/>
                <a:latin typeface="Verdana"/>
                <a:ea typeface="+mn-ea"/>
              </a:rPr>
              <a:t>MGMA.</a:t>
            </a:r>
            <a:r>
              <a:rPr kumimoji="0" lang="en-US" sz="700" b="0" i="0" u="none" strike="noStrike" kern="1200" cap="none" spc="-15" normalizeH="0" baseline="0" noProof="0" dirty="0">
                <a:ln>
                  <a:noFill/>
                </a:ln>
                <a:solidFill>
                  <a:srgbClr val="0E9649"/>
                </a:solidFill>
                <a:effectLst/>
                <a:uLnTx/>
                <a:uFillTx/>
                <a:latin typeface="Verdana"/>
                <a:ea typeface="+mn-ea"/>
              </a:rPr>
              <a:t> </a:t>
            </a:r>
            <a:r>
              <a:rPr kumimoji="0" lang="en-US" sz="700" b="0" i="0" u="none" strike="noStrike" kern="1200" cap="none" spc="0" normalizeH="0" baseline="0" noProof="0" dirty="0">
                <a:ln>
                  <a:noFill/>
                </a:ln>
                <a:solidFill>
                  <a:srgbClr val="0E9649"/>
                </a:solidFill>
                <a:effectLst/>
                <a:uLnTx/>
                <a:uFillTx/>
                <a:latin typeface="Verdana"/>
                <a:ea typeface="+mn-ea"/>
              </a:rPr>
              <a:t>All</a:t>
            </a:r>
            <a:r>
              <a:rPr kumimoji="0" lang="en-US" sz="700" b="0" i="0" u="none" strike="noStrike" kern="1200" cap="none" spc="-15" normalizeH="0" baseline="0" noProof="0" dirty="0">
                <a:ln>
                  <a:noFill/>
                </a:ln>
                <a:solidFill>
                  <a:srgbClr val="0E9649"/>
                </a:solidFill>
                <a:effectLst/>
                <a:uLnTx/>
                <a:uFillTx/>
                <a:latin typeface="Verdana"/>
                <a:ea typeface="+mn-ea"/>
              </a:rPr>
              <a:t> </a:t>
            </a:r>
            <a:r>
              <a:rPr kumimoji="0" lang="en-US" sz="700" b="0" i="0" u="none" strike="noStrike" kern="1200" cap="none" spc="0" normalizeH="0" baseline="0" noProof="0" dirty="0">
                <a:ln>
                  <a:noFill/>
                </a:ln>
                <a:solidFill>
                  <a:srgbClr val="0E9649"/>
                </a:solidFill>
                <a:effectLst/>
                <a:uLnTx/>
                <a:uFillTx/>
                <a:latin typeface="Verdana"/>
                <a:ea typeface="+mn-ea"/>
              </a:rPr>
              <a:t>rights</a:t>
            </a:r>
            <a:r>
              <a:rPr kumimoji="0" lang="en-US" sz="700" b="0" i="0" u="none" strike="noStrike" kern="1200" cap="none" spc="-15" normalizeH="0" baseline="0" noProof="0" dirty="0">
                <a:ln>
                  <a:noFill/>
                </a:ln>
                <a:solidFill>
                  <a:srgbClr val="0E9649"/>
                </a:solidFill>
                <a:effectLst/>
                <a:uLnTx/>
                <a:uFillTx/>
                <a:latin typeface="Verdana"/>
                <a:ea typeface="+mn-ea"/>
              </a:rPr>
              <a:t> </a:t>
            </a:r>
            <a:r>
              <a:rPr kumimoji="0" lang="en-US" sz="700" b="0" i="0" u="none" strike="noStrike" kern="1200" cap="none" spc="-5" normalizeH="0" baseline="0" noProof="0" dirty="0">
                <a:ln>
                  <a:noFill/>
                </a:ln>
                <a:solidFill>
                  <a:srgbClr val="0E9649"/>
                </a:solidFill>
                <a:effectLst/>
                <a:uLnTx/>
                <a:uFillTx/>
                <a:latin typeface="Verdana"/>
                <a:ea typeface="+mn-ea"/>
              </a:rPr>
              <a:t>reserved.</a:t>
            </a:r>
          </a:p>
        </p:txBody>
      </p:sp>
      <p:sp>
        <p:nvSpPr>
          <p:cNvPr id="39" name="Text Placeholder 38">
            <a:extLst>
              <a:ext uri="{FF2B5EF4-FFF2-40B4-BE49-F238E27FC236}">
                <a16:creationId xmlns:a16="http://schemas.microsoft.com/office/drawing/2014/main" id="{0DA3F1EC-99BC-4E9F-8C47-B8749E132AD7}"/>
              </a:ext>
            </a:extLst>
          </p:cNvPr>
          <p:cNvSpPr>
            <a:spLocks noGrp="1"/>
          </p:cNvSpPr>
          <p:nvPr>
            <p:ph type="body" sz="quarter" idx="11" hasCustomPrompt="1"/>
          </p:nvPr>
        </p:nvSpPr>
        <p:spPr>
          <a:xfrm>
            <a:off x="457200" y="457200"/>
            <a:ext cx="4732338" cy="208280"/>
          </a:xfrm>
          <a:prstGeom prst="rect">
            <a:avLst/>
          </a:prstGeom>
        </p:spPr>
        <p:txBody>
          <a:bodyPr lIns="0" tIns="0" rIns="0" bIns="0"/>
          <a:lstStyle>
            <a:lvl1pPr>
              <a:lnSpc>
                <a:spcPts val="1400"/>
              </a:lnSpc>
              <a:defRPr sz="1200" b="1" cap="all" baseline="0">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USE FOR TABLE, CHARTS OR IMAGES (WITH LOGO)</a:t>
            </a:r>
          </a:p>
        </p:txBody>
      </p:sp>
      <p:sp>
        <p:nvSpPr>
          <p:cNvPr id="8" name="object 21">
            <a:extLst>
              <a:ext uri="{FF2B5EF4-FFF2-40B4-BE49-F238E27FC236}">
                <a16:creationId xmlns:a16="http://schemas.microsoft.com/office/drawing/2014/main" id="{573161F6-7E24-4B39-A611-5AC730BA47BC}"/>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9" name="Rectangle 8">
            <a:hlinkClick r:id="rId3"/>
            <a:extLst>
              <a:ext uri="{FF2B5EF4-FFF2-40B4-BE49-F238E27FC236}">
                <a16:creationId xmlns:a16="http://schemas.microsoft.com/office/drawing/2014/main" id="{8B7B24B8-343B-4235-8D40-F559A60B7F31}"/>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8680447"/>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ver Layou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52575" cy="5149849"/>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80274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Blank slide without Log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3"/>
            <a:ext cx="9152569" cy="5149846"/>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7040880" y="457200"/>
            <a:ext cx="1752600" cy="327454"/>
          </a:xfrm>
          <a:prstGeom prst="rect">
            <a:avLst/>
          </a:prstGeom>
        </p:spPr>
        <p:txBody>
          <a:bodyPr lIns="0" tIns="0" rIns="0" bIns="0"/>
          <a:lstStyle>
            <a:lvl1pPr algn="r">
              <a:lnSpc>
                <a:spcPts val="1100"/>
              </a:lnSpc>
              <a:defRPr sz="1000" b="1">
                <a:solidFill>
                  <a:srgbClr val="0E9649"/>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srgbClr val="0E9649"/>
                </a:solidFill>
                <a:effectLst/>
                <a:uLnTx/>
                <a:uFillTx/>
                <a:latin typeface="Verdana"/>
                <a:ea typeface="+mn-ea"/>
              </a:rPr>
              <a:t>©2022</a:t>
            </a:r>
            <a:r>
              <a:rPr kumimoji="0" lang="en-US" sz="700" b="0" i="0" u="none" strike="noStrike" kern="1200" cap="none" spc="-15" normalizeH="0" baseline="0" noProof="0" dirty="0">
                <a:ln>
                  <a:noFill/>
                </a:ln>
                <a:solidFill>
                  <a:srgbClr val="0E9649"/>
                </a:solidFill>
                <a:effectLst/>
                <a:uLnTx/>
                <a:uFillTx/>
                <a:latin typeface="Verdana"/>
                <a:ea typeface="+mn-ea"/>
              </a:rPr>
              <a:t> </a:t>
            </a:r>
            <a:r>
              <a:rPr kumimoji="0" lang="en-US" sz="700" b="0" i="0" u="none" strike="noStrike" kern="1200" cap="none" spc="0" normalizeH="0" baseline="0" noProof="0" dirty="0">
                <a:ln>
                  <a:noFill/>
                </a:ln>
                <a:solidFill>
                  <a:srgbClr val="0E9649"/>
                </a:solidFill>
                <a:effectLst/>
                <a:uLnTx/>
                <a:uFillTx/>
                <a:latin typeface="Verdana"/>
                <a:ea typeface="+mn-ea"/>
              </a:rPr>
              <a:t>MGMA.</a:t>
            </a:r>
            <a:r>
              <a:rPr kumimoji="0" lang="en-US" sz="700" b="0" i="0" u="none" strike="noStrike" kern="1200" cap="none" spc="-15" normalizeH="0" baseline="0" noProof="0" dirty="0">
                <a:ln>
                  <a:noFill/>
                </a:ln>
                <a:solidFill>
                  <a:srgbClr val="0E9649"/>
                </a:solidFill>
                <a:effectLst/>
                <a:uLnTx/>
                <a:uFillTx/>
                <a:latin typeface="Verdana"/>
                <a:ea typeface="+mn-ea"/>
              </a:rPr>
              <a:t> </a:t>
            </a:r>
            <a:r>
              <a:rPr kumimoji="0" lang="en-US" sz="700" b="0" i="0" u="none" strike="noStrike" kern="1200" cap="none" spc="0" normalizeH="0" baseline="0" noProof="0" dirty="0">
                <a:ln>
                  <a:noFill/>
                </a:ln>
                <a:solidFill>
                  <a:srgbClr val="0E9649"/>
                </a:solidFill>
                <a:effectLst/>
                <a:uLnTx/>
                <a:uFillTx/>
                <a:latin typeface="Verdana"/>
                <a:ea typeface="+mn-ea"/>
              </a:rPr>
              <a:t>All</a:t>
            </a:r>
            <a:r>
              <a:rPr kumimoji="0" lang="en-US" sz="700" b="0" i="0" u="none" strike="noStrike" kern="1200" cap="none" spc="-15" normalizeH="0" baseline="0" noProof="0" dirty="0">
                <a:ln>
                  <a:noFill/>
                </a:ln>
                <a:solidFill>
                  <a:srgbClr val="0E9649"/>
                </a:solidFill>
                <a:effectLst/>
                <a:uLnTx/>
                <a:uFillTx/>
                <a:latin typeface="Verdana"/>
                <a:ea typeface="+mn-ea"/>
              </a:rPr>
              <a:t> </a:t>
            </a:r>
            <a:r>
              <a:rPr kumimoji="0" lang="en-US" sz="700" b="0" i="0" u="none" strike="noStrike" kern="1200" cap="none" spc="0" normalizeH="0" baseline="0" noProof="0" dirty="0">
                <a:ln>
                  <a:noFill/>
                </a:ln>
                <a:solidFill>
                  <a:srgbClr val="0E9649"/>
                </a:solidFill>
                <a:effectLst/>
                <a:uLnTx/>
                <a:uFillTx/>
                <a:latin typeface="Verdana"/>
                <a:ea typeface="+mn-ea"/>
              </a:rPr>
              <a:t>rights</a:t>
            </a:r>
            <a:r>
              <a:rPr kumimoji="0" lang="en-US" sz="700" b="0" i="0" u="none" strike="noStrike" kern="1200" cap="none" spc="-15" normalizeH="0" baseline="0" noProof="0" dirty="0">
                <a:ln>
                  <a:noFill/>
                </a:ln>
                <a:solidFill>
                  <a:srgbClr val="0E9649"/>
                </a:solidFill>
                <a:effectLst/>
                <a:uLnTx/>
                <a:uFillTx/>
                <a:latin typeface="Verdana"/>
                <a:ea typeface="+mn-ea"/>
              </a:rPr>
              <a:t> </a:t>
            </a:r>
            <a:r>
              <a:rPr kumimoji="0" lang="en-US" sz="700" b="0" i="0" u="none" strike="noStrike" kern="1200" cap="none" spc="-5" normalizeH="0" baseline="0" noProof="0" dirty="0">
                <a:ln>
                  <a:noFill/>
                </a:ln>
                <a:solidFill>
                  <a:srgbClr val="0E9649"/>
                </a:solidFill>
                <a:effectLst/>
                <a:uLnTx/>
                <a:uFillTx/>
                <a:latin typeface="Verdana"/>
                <a:ea typeface="+mn-ea"/>
              </a:rPr>
              <a:t>reserved.</a:t>
            </a:r>
          </a:p>
        </p:txBody>
      </p:sp>
      <p:sp>
        <p:nvSpPr>
          <p:cNvPr id="39" name="Text Placeholder 38">
            <a:extLst>
              <a:ext uri="{FF2B5EF4-FFF2-40B4-BE49-F238E27FC236}">
                <a16:creationId xmlns:a16="http://schemas.microsoft.com/office/drawing/2014/main" id="{0DA3F1EC-99BC-4E9F-8C47-B8749E132AD7}"/>
              </a:ext>
            </a:extLst>
          </p:cNvPr>
          <p:cNvSpPr>
            <a:spLocks noGrp="1"/>
          </p:cNvSpPr>
          <p:nvPr>
            <p:ph type="body" sz="quarter" idx="11" hasCustomPrompt="1"/>
          </p:nvPr>
        </p:nvSpPr>
        <p:spPr>
          <a:xfrm>
            <a:off x="457200" y="457200"/>
            <a:ext cx="4732338" cy="208280"/>
          </a:xfrm>
          <a:prstGeom prst="rect">
            <a:avLst/>
          </a:prstGeom>
        </p:spPr>
        <p:txBody>
          <a:bodyPr lIns="0" tIns="0" rIns="0" bIns="0"/>
          <a:lstStyle>
            <a:lvl1pPr>
              <a:lnSpc>
                <a:spcPts val="1400"/>
              </a:lnSpc>
              <a:defRPr sz="1200" b="1" cap="all" baseline="0">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USE FOR TABLE, CHARTS OR IMAGES (WITH LOGO)</a:t>
            </a:r>
          </a:p>
        </p:txBody>
      </p:sp>
      <p:sp>
        <p:nvSpPr>
          <p:cNvPr id="8" name="object 21">
            <a:extLst>
              <a:ext uri="{FF2B5EF4-FFF2-40B4-BE49-F238E27FC236}">
                <a16:creationId xmlns:a16="http://schemas.microsoft.com/office/drawing/2014/main" id="{8D6FE0C2-B8DC-46B3-900E-806B189F450F}"/>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9" name="Rectangle 8">
            <a:hlinkClick r:id="rId3"/>
            <a:extLst>
              <a:ext uri="{FF2B5EF4-FFF2-40B4-BE49-F238E27FC236}">
                <a16:creationId xmlns:a16="http://schemas.microsoft.com/office/drawing/2014/main" id="{817755ED-BDC3-4EFF-9252-6E50864B9AA8}"/>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4726184"/>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Generic Cover Layout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7" cy="5149849"/>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6" name="Text Placeholder 8">
            <a:extLst>
              <a:ext uri="{FF2B5EF4-FFF2-40B4-BE49-F238E27FC236}">
                <a16:creationId xmlns:a16="http://schemas.microsoft.com/office/drawing/2014/main" id="{2768E843-1C2E-4275-9C27-20C544A6F2CD}"/>
              </a:ext>
            </a:extLst>
          </p:cNvPr>
          <p:cNvSpPr>
            <a:spLocks noGrp="1"/>
          </p:cNvSpPr>
          <p:nvPr>
            <p:ph type="body" sz="quarter" idx="13" hasCustomPrompt="1"/>
          </p:nvPr>
        </p:nvSpPr>
        <p:spPr>
          <a:xfrm>
            <a:off x="457200" y="457199"/>
            <a:ext cx="27432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ENTER TITLE HERE</a:t>
            </a:r>
          </a:p>
        </p:txBody>
      </p:sp>
    </p:spTree>
    <p:extLst>
      <p:ext uri="{BB962C8B-B14F-4D97-AF65-F5344CB8AC3E}">
        <p14:creationId xmlns:p14="http://schemas.microsoft.com/office/powerpoint/2010/main" val="326602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Generic Cover Layout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52575" cy="5149849"/>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6" name="Text Placeholder 8">
            <a:extLst>
              <a:ext uri="{FF2B5EF4-FFF2-40B4-BE49-F238E27FC236}">
                <a16:creationId xmlns:a16="http://schemas.microsoft.com/office/drawing/2014/main" id="{2768E843-1C2E-4275-9C27-20C544A6F2CD}"/>
              </a:ext>
            </a:extLst>
          </p:cNvPr>
          <p:cNvSpPr>
            <a:spLocks noGrp="1"/>
          </p:cNvSpPr>
          <p:nvPr>
            <p:ph type="body" sz="quarter" idx="13" hasCustomPrompt="1"/>
          </p:nvPr>
        </p:nvSpPr>
        <p:spPr>
          <a:xfrm>
            <a:off x="457200" y="457199"/>
            <a:ext cx="27432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ENTER TITLE HERE</a:t>
            </a:r>
          </a:p>
        </p:txBody>
      </p:sp>
    </p:spTree>
    <p:extLst>
      <p:ext uri="{BB962C8B-B14F-4D97-AF65-F5344CB8AC3E}">
        <p14:creationId xmlns:p14="http://schemas.microsoft.com/office/powerpoint/2010/main" val="3180197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Generic Cover Layout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52575" cy="5149849"/>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6" name="Text Placeholder 8">
            <a:extLst>
              <a:ext uri="{FF2B5EF4-FFF2-40B4-BE49-F238E27FC236}">
                <a16:creationId xmlns:a16="http://schemas.microsoft.com/office/drawing/2014/main" id="{2768E843-1C2E-4275-9C27-20C544A6F2CD}"/>
              </a:ext>
            </a:extLst>
          </p:cNvPr>
          <p:cNvSpPr>
            <a:spLocks noGrp="1"/>
          </p:cNvSpPr>
          <p:nvPr>
            <p:ph type="body" sz="quarter" idx="13" hasCustomPrompt="1"/>
          </p:nvPr>
        </p:nvSpPr>
        <p:spPr>
          <a:xfrm>
            <a:off x="457200" y="457199"/>
            <a:ext cx="27432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ENTER TITLE HERE</a:t>
            </a:r>
          </a:p>
        </p:txBody>
      </p:sp>
    </p:spTree>
    <p:extLst>
      <p:ext uri="{BB962C8B-B14F-4D97-AF65-F5344CB8AC3E}">
        <p14:creationId xmlns:p14="http://schemas.microsoft.com/office/powerpoint/2010/main" val="367861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Generic Cover Layout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52575" cy="5149848"/>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6" name="Text Placeholder 8">
            <a:extLst>
              <a:ext uri="{FF2B5EF4-FFF2-40B4-BE49-F238E27FC236}">
                <a16:creationId xmlns:a16="http://schemas.microsoft.com/office/drawing/2014/main" id="{2768E843-1C2E-4275-9C27-20C544A6F2CD}"/>
              </a:ext>
            </a:extLst>
          </p:cNvPr>
          <p:cNvSpPr>
            <a:spLocks noGrp="1"/>
          </p:cNvSpPr>
          <p:nvPr>
            <p:ph type="body" sz="quarter" idx="13" hasCustomPrompt="1"/>
          </p:nvPr>
        </p:nvSpPr>
        <p:spPr>
          <a:xfrm>
            <a:off x="457200" y="457199"/>
            <a:ext cx="27432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ENTER TITLE HERE</a:t>
            </a:r>
          </a:p>
        </p:txBody>
      </p:sp>
    </p:spTree>
    <p:extLst>
      <p:ext uri="{BB962C8B-B14F-4D97-AF65-F5344CB8AC3E}">
        <p14:creationId xmlns:p14="http://schemas.microsoft.com/office/powerpoint/2010/main" val="1662642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Generic Cover Layout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3" cy="5149848"/>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6" name="Text Placeholder 8">
            <a:extLst>
              <a:ext uri="{FF2B5EF4-FFF2-40B4-BE49-F238E27FC236}">
                <a16:creationId xmlns:a16="http://schemas.microsoft.com/office/drawing/2014/main" id="{2768E843-1C2E-4275-9C27-20C544A6F2CD}"/>
              </a:ext>
            </a:extLst>
          </p:cNvPr>
          <p:cNvSpPr>
            <a:spLocks noGrp="1"/>
          </p:cNvSpPr>
          <p:nvPr>
            <p:ph type="body" sz="quarter" idx="13" hasCustomPrompt="1"/>
          </p:nvPr>
        </p:nvSpPr>
        <p:spPr>
          <a:xfrm>
            <a:off x="457200" y="457199"/>
            <a:ext cx="27432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ENTER TITLE HERE</a:t>
            </a:r>
          </a:p>
        </p:txBody>
      </p:sp>
    </p:spTree>
    <p:extLst>
      <p:ext uri="{BB962C8B-B14F-4D97-AF65-F5344CB8AC3E}">
        <p14:creationId xmlns:p14="http://schemas.microsoft.com/office/powerpoint/2010/main" val="2235732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Generic Cover Layout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3" cy="5149847"/>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6" name="Text Placeholder 8">
            <a:extLst>
              <a:ext uri="{FF2B5EF4-FFF2-40B4-BE49-F238E27FC236}">
                <a16:creationId xmlns:a16="http://schemas.microsoft.com/office/drawing/2014/main" id="{2768E843-1C2E-4275-9C27-20C544A6F2CD}"/>
              </a:ext>
            </a:extLst>
          </p:cNvPr>
          <p:cNvSpPr>
            <a:spLocks noGrp="1"/>
          </p:cNvSpPr>
          <p:nvPr>
            <p:ph type="body" sz="quarter" idx="13" hasCustomPrompt="1"/>
          </p:nvPr>
        </p:nvSpPr>
        <p:spPr>
          <a:xfrm>
            <a:off x="457200" y="457199"/>
            <a:ext cx="27432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ENTER TITLE HERE</a:t>
            </a:r>
          </a:p>
        </p:txBody>
      </p:sp>
    </p:spTree>
    <p:extLst>
      <p:ext uri="{BB962C8B-B14F-4D97-AF65-F5344CB8AC3E}">
        <p14:creationId xmlns:p14="http://schemas.microsoft.com/office/powerpoint/2010/main" val="1355608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Generic Cover Layout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0"/>
            <a:ext cx="9152571" cy="5149847"/>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6" name="Text Placeholder 8">
            <a:extLst>
              <a:ext uri="{FF2B5EF4-FFF2-40B4-BE49-F238E27FC236}">
                <a16:creationId xmlns:a16="http://schemas.microsoft.com/office/drawing/2014/main" id="{2768E843-1C2E-4275-9C27-20C544A6F2CD}"/>
              </a:ext>
            </a:extLst>
          </p:cNvPr>
          <p:cNvSpPr>
            <a:spLocks noGrp="1"/>
          </p:cNvSpPr>
          <p:nvPr>
            <p:ph type="body" sz="quarter" idx="13" hasCustomPrompt="1"/>
          </p:nvPr>
        </p:nvSpPr>
        <p:spPr>
          <a:xfrm>
            <a:off x="457200" y="457199"/>
            <a:ext cx="27432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ENTER TITLE HERE</a:t>
            </a:r>
          </a:p>
        </p:txBody>
      </p:sp>
    </p:spTree>
    <p:extLst>
      <p:ext uri="{BB962C8B-B14F-4D97-AF65-F5344CB8AC3E}">
        <p14:creationId xmlns:p14="http://schemas.microsoft.com/office/powerpoint/2010/main" val="3796529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Generic Divider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3"/>
            <a:ext cx="9152569" cy="5149846"/>
          </a:xfrm>
          <a:prstGeom prst="rect">
            <a:avLst/>
          </a:prstGeom>
        </p:spPr>
      </p:pic>
      <p:sp>
        <p:nvSpPr>
          <p:cNvPr id="10" name="Text Placeholder 18">
            <a:extLst>
              <a:ext uri="{FF2B5EF4-FFF2-40B4-BE49-F238E27FC236}">
                <a16:creationId xmlns:a16="http://schemas.microsoft.com/office/drawing/2014/main" id="{B5D2A364-4924-4A65-83ED-0A92D58054F7}"/>
              </a:ext>
            </a:extLst>
          </p:cNvPr>
          <p:cNvSpPr>
            <a:spLocks noGrp="1"/>
          </p:cNvSpPr>
          <p:nvPr>
            <p:ph type="body" sz="quarter" idx="10" hasCustomPrompt="1"/>
          </p:nvPr>
        </p:nvSpPr>
        <p:spPr>
          <a:xfrm>
            <a:off x="457200" y="457199"/>
            <a:ext cx="1439862" cy="974725"/>
          </a:xfrm>
          <a:prstGeom prst="rect">
            <a:avLst/>
          </a:prstGeom>
        </p:spPr>
        <p:txBody>
          <a:bodyPr lIns="0" tIns="0" rIns="0" bIns="0"/>
          <a:lstStyle>
            <a:lvl1pPr algn="l">
              <a:lnSpc>
                <a:spcPts val="1100"/>
              </a:lnSpc>
              <a:defRPr sz="1000" b="1">
                <a:solidFill>
                  <a:schemeClr val="bg1"/>
                </a:solidFill>
              </a:defRPr>
            </a:lvl1pPr>
          </a:lstStyle>
          <a:p>
            <a:pPr lvl="0"/>
            <a:r>
              <a:rPr lang="en-US" dirty="0"/>
              <a:t>Department name</a:t>
            </a:r>
            <a:br>
              <a:rPr lang="en-US" dirty="0"/>
            </a:br>
            <a:r>
              <a:rPr lang="en-US" dirty="0"/>
              <a:t>goes here</a:t>
            </a:r>
          </a:p>
        </p:txBody>
      </p:sp>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39" name="Text Placeholder 38">
            <a:extLst>
              <a:ext uri="{FF2B5EF4-FFF2-40B4-BE49-F238E27FC236}">
                <a16:creationId xmlns:a16="http://schemas.microsoft.com/office/drawing/2014/main" id="{0DA3F1EC-99BC-4E9F-8C47-B8749E132AD7}"/>
              </a:ext>
            </a:extLst>
          </p:cNvPr>
          <p:cNvSpPr>
            <a:spLocks noGrp="1"/>
          </p:cNvSpPr>
          <p:nvPr>
            <p:ph type="body" sz="quarter" idx="11" hasCustomPrompt="1"/>
          </p:nvPr>
        </p:nvSpPr>
        <p:spPr>
          <a:xfrm>
            <a:off x="2514600" y="975838"/>
            <a:ext cx="4732338" cy="208280"/>
          </a:xfrm>
          <a:prstGeom prst="rect">
            <a:avLst/>
          </a:prstGeom>
        </p:spPr>
        <p:txBody>
          <a:bodyPr lIns="0" tIns="0" rIns="0" bIns="0"/>
          <a:lstStyle>
            <a:lvl1pPr>
              <a:lnSpc>
                <a:spcPts val="1400"/>
              </a:lnSpc>
              <a:defRPr sz="1200" b="1" cap="all" baseline="0">
                <a:solidFill>
                  <a:srgbClr val="0E9649"/>
                </a:solidFill>
              </a:defRPr>
            </a:lvl1pPr>
            <a:lvl2pPr marL="457200" marR="0" indent="0" defTabSz="914400" eaLnBrk="1" fontAlgn="auto" latinLnBrk="0" hangingPunct="1">
              <a:lnSpc>
                <a:spcPct val="100000"/>
              </a:lnSpc>
              <a:spcBef>
                <a:spcPts val="0"/>
              </a:spcBef>
              <a:spcAft>
                <a:spcPts val="0"/>
              </a:spcAft>
              <a:buClrTx/>
              <a:buSzTx/>
              <a:buFontTx/>
              <a:buNone/>
              <a:tabLst/>
              <a:defRPr/>
            </a:lvl2pPr>
          </a:lstStyle>
          <a:p>
            <a:pPr lvl="0"/>
            <a:r>
              <a:rPr lang="en-US" dirty="0"/>
              <a:t>Title</a:t>
            </a:r>
          </a:p>
        </p:txBody>
      </p:sp>
      <p:sp>
        <p:nvSpPr>
          <p:cNvPr id="41" name="Text Placeholder 40">
            <a:extLst>
              <a:ext uri="{FF2B5EF4-FFF2-40B4-BE49-F238E27FC236}">
                <a16:creationId xmlns:a16="http://schemas.microsoft.com/office/drawing/2014/main" id="{C9E044BE-1920-4CFB-9175-7F96BA0D68FA}"/>
              </a:ext>
            </a:extLst>
          </p:cNvPr>
          <p:cNvSpPr>
            <a:spLocks noGrp="1"/>
          </p:cNvSpPr>
          <p:nvPr>
            <p:ph type="body" sz="quarter" idx="12" hasCustomPrompt="1"/>
          </p:nvPr>
        </p:nvSpPr>
        <p:spPr>
          <a:xfrm>
            <a:off x="2514600" y="1267938"/>
            <a:ext cx="6315074" cy="1585378"/>
          </a:xfrm>
          <a:prstGeom prst="rect">
            <a:avLst/>
          </a:prstGeom>
        </p:spPr>
        <p:txBody>
          <a:bodyPr lIns="0" tIns="0" rIns="0" bIns="0"/>
          <a:lstStyle>
            <a:lvl1pPr marL="182880" indent="-182880">
              <a:lnSpc>
                <a:spcPts val="1400"/>
              </a:lnSpc>
              <a:buClr>
                <a:srgbClr val="0E9649"/>
              </a:buClr>
              <a:buFont typeface="Arial" panose="020B0604020202020204" pitchFamily="34" charset="0"/>
              <a:buChar char="•"/>
              <a:defRPr sz="1200"/>
            </a:lvl1pPr>
            <a:lvl2pPr marL="548640" indent="-182880">
              <a:lnSpc>
                <a:spcPts val="1300"/>
              </a:lnSpc>
              <a:buClr>
                <a:srgbClr val="0E9649"/>
              </a:buClr>
              <a:buFont typeface="Courier New" panose="02070309020205020404" pitchFamily="49" charset="0"/>
              <a:buChar char="o"/>
              <a:defRPr sz="1100"/>
            </a:lvl2pPr>
            <a:lvl3pPr marL="731520" indent="-182880">
              <a:lnSpc>
                <a:spcPts val="1300"/>
              </a:lnSpc>
              <a:buClr>
                <a:srgbClr val="0E9649"/>
              </a:buClr>
              <a:buFont typeface="Courier New" panose="02070309020205020404" pitchFamily="49" charset="0"/>
              <a:buChar char="o"/>
              <a:defRPr sz="110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stStyle>
          <a:p>
            <a:pPr lvl="0"/>
            <a:r>
              <a:rPr lang="en-US" dirty="0"/>
              <a:t>Bullet Level 1</a:t>
            </a:r>
          </a:p>
          <a:p>
            <a:pPr lvl="1"/>
            <a:r>
              <a:rPr lang="en-US" dirty="0"/>
              <a:t>Bullet Level 2</a:t>
            </a:r>
          </a:p>
          <a:p>
            <a:pPr lvl="2"/>
            <a:r>
              <a:rPr lang="en-US" dirty="0"/>
              <a:t>Bullet Level 3</a:t>
            </a:r>
          </a:p>
          <a:p>
            <a:pPr lvl="0"/>
            <a:endParaRPr lang="en-US" dirty="0"/>
          </a:p>
          <a:p>
            <a:pPr lvl="0"/>
            <a:r>
              <a:rPr lang="en-US" dirty="0"/>
              <a:t>Bullet Level 1</a:t>
            </a:r>
          </a:p>
          <a:p>
            <a:pPr lvl="0"/>
            <a:endParaRPr lang="en-US" dirty="0"/>
          </a:p>
          <a:p>
            <a:pPr lvl="0"/>
            <a:r>
              <a:rPr lang="en-US" dirty="0"/>
              <a:t>Bullet Level 1</a:t>
            </a:r>
          </a:p>
          <a:p>
            <a:pPr lvl="2"/>
            <a:endParaRPr lang="en-US" dirty="0"/>
          </a:p>
          <a:p>
            <a:pPr lvl="2"/>
            <a:endParaRPr lang="en-US" dirty="0"/>
          </a:p>
          <a:p>
            <a:pPr lvl="2"/>
            <a:endParaRPr lang="en-US" dirty="0"/>
          </a:p>
          <a:p>
            <a:pPr lvl="2"/>
            <a:endParaRPr lang="en-US" dirty="0"/>
          </a:p>
          <a:p>
            <a:pPr lvl="2"/>
            <a:endParaRPr lang="en-US" dirty="0"/>
          </a:p>
        </p:txBody>
      </p:sp>
      <p:sp>
        <p:nvSpPr>
          <p:cNvPr id="9" name="Text Placeholder 8">
            <a:extLst>
              <a:ext uri="{FF2B5EF4-FFF2-40B4-BE49-F238E27FC236}">
                <a16:creationId xmlns:a16="http://schemas.microsoft.com/office/drawing/2014/main" id="{A54BDBF1-6F2E-4D45-AE7F-46F021DB50BA}"/>
              </a:ext>
            </a:extLst>
          </p:cNvPr>
          <p:cNvSpPr>
            <a:spLocks noGrp="1"/>
          </p:cNvSpPr>
          <p:nvPr>
            <p:ph type="body" sz="quarter" idx="13" hasCustomPrompt="1"/>
          </p:nvPr>
        </p:nvSpPr>
        <p:spPr>
          <a:xfrm>
            <a:off x="2514600" y="457200"/>
            <a:ext cx="5105400" cy="327454"/>
          </a:xfrm>
          <a:prstGeom prst="rect">
            <a:avLst/>
          </a:prstGeom>
        </p:spPr>
        <p:txBody>
          <a:bodyPr lIns="0" tIns="0" rIns="0" bIns="0" anchor="t" anchorCtr="0"/>
          <a:lstStyle>
            <a:lvl1pPr>
              <a:lnSpc>
                <a:spcPts val="2600"/>
              </a:lnSpc>
              <a:defRPr sz="2400" b="1" cap="all" baseline="0">
                <a:solidFill>
                  <a:srgbClr val="0E9649"/>
                </a:solidFill>
                <a:latin typeface="Verdana" panose="020B0604030504040204" pitchFamily="34" charset="0"/>
                <a:ea typeface="Verdana" panose="020B0604030504040204" pitchFamily="34" charset="0"/>
              </a:defRPr>
            </a:lvl1pPr>
          </a:lstStyle>
          <a:p>
            <a:pPr lvl="0"/>
            <a:r>
              <a:rPr lang="en-US" dirty="0"/>
              <a:t>ENTER TITLE HERE</a:t>
            </a:r>
          </a:p>
        </p:txBody>
      </p:sp>
      <p:sp>
        <p:nvSpPr>
          <p:cNvPr id="11" name="object 21">
            <a:extLst>
              <a:ext uri="{FF2B5EF4-FFF2-40B4-BE49-F238E27FC236}">
                <a16:creationId xmlns:a16="http://schemas.microsoft.com/office/drawing/2014/main" id="{B59E02FE-B5EB-4350-A737-D55C113CF0CA}"/>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rPr>
              <a:t>mgma.com</a:t>
            </a:r>
            <a:r>
              <a:rPr kumimoji="0" lang="en-US" sz="800" b="0" i="0" u="none" strike="noStrike" kern="1200" cap="none" spc="-35" normalizeH="0" baseline="0" noProof="0" dirty="0">
                <a:ln>
                  <a:noFill/>
                </a:ln>
                <a:solidFill>
                  <a:prstClr val="black"/>
                </a:solidFill>
                <a:effectLst/>
                <a:uLnTx/>
                <a:uFillTx/>
                <a:latin typeface="Verdana"/>
                <a:ea typeface="+mn-ea"/>
              </a:rPr>
              <a:t> </a:t>
            </a:r>
            <a:r>
              <a:rPr kumimoji="0" lang="en-US" sz="800" b="0" i="0" u="none" strike="noStrike" kern="1200" cap="none" spc="0" normalizeH="0" baseline="0" noProof="0" dirty="0">
                <a:ln>
                  <a:noFill/>
                </a:ln>
                <a:solidFill>
                  <a:prstClr val="black"/>
                </a:solidFill>
                <a:effectLst/>
                <a:uLnTx/>
                <a:uFillTx/>
                <a:latin typeface="Verdana"/>
                <a:ea typeface="+mn-ea"/>
              </a:rPr>
              <a:t>|</a:t>
            </a:r>
            <a:r>
              <a:rPr kumimoji="0" lang="en-US" sz="800" b="0" i="0" u="none" strike="noStrike" kern="1200" cap="none" spc="-50" normalizeH="0" baseline="0" noProof="0" dirty="0">
                <a:ln>
                  <a:noFill/>
                </a:ln>
                <a:solidFill>
                  <a:prstClr val="black"/>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prstClr val="black"/>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prstClr val="black"/>
              </a:solidFill>
              <a:effectLst/>
              <a:uLnTx/>
              <a:uFillTx/>
              <a:latin typeface="Verdana"/>
              <a:ea typeface="+mn-ea"/>
            </a:endParaRPr>
          </a:p>
        </p:txBody>
      </p:sp>
      <p:sp>
        <p:nvSpPr>
          <p:cNvPr id="12" name="Rectangle 11">
            <a:hlinkClick r:id="rId3"/>
            <a:extLst>
              <a:ext uri="{FF2B5EF4-FFF2-40B4-BE49-F238E27FC236}">
                <a16:creationId xmlns:a16="http://schemas.microsoft.com/office/drawing/2014/main" id="{F82A4F81-4CB4-4499-8733-252701D8B517}"/>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0879942"/>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 Generic Divider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E81F-D9DA-4BDD-9CC7-09897A351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3"/>
            <a:ext cx="9152569" cy="5149846"/>
          </a:xfrm>
          <a:prstGeom prst="rect">
            <a:avLst/>
          </a:prstGeom>
        </p:spPr>
      </p:pic>
      <p:sp>
        <p:nvSpPr>
          <p:cNvPr id="15" name="object 8">
            <a:extLst>
              <a:ext uri="{FF2B5EF4-FFF2-40B4-BE49-F238E27FC236}">
                <a16:creationId xmlns:a16="http://schemas.microsoft.com/office/drawing/2014/main" id="{18B23F1A-12E7-41D2-A878-CCEC166B1F32}"/>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9" name="Text Placeholder 8">
            <a:extLst>
              <a:ext uri="{FF2B5EF4-FFF2-40B4-BE49-F238E27FC236}">
                <a16:creationId xmlns:a16="http://schemas.microsoft.com/office/drawing/2014/main" id="{A54BDBF1-6F2E-4D45-AE7F-46F021DB50BA}"/>
              </a:ext>
            </a:extLst>
          </p:cNvPr>
          <p:cNvSpPr>
            <a:spLocks noGrp="1"/>
          </p:cNvSpPr>
          <p:nvPr>
            <p:ph type="body" sz="quarter" idx="13" hasCustomPrompt="1"/>
          </p:nvPr>
        </p:nvSpPr>
        <p:spPr>
          <a:xfrm>
            <a:off x="457200" y="457199"/>
            <a:ext cx="5029200" cy="1279525"/>
          </a:xfrm>
          <a:prstGeom prst="rect">
            <a:avLst/>
          </a:prstGeom>
        </p:spPr>
        <p:txBody>
          <a:bodyPr lIns="0" tIns="0" rIns="0" bIns="0" anchor="t" anchorCtr="0"/>
          <a:lstStyle>
            <a:lvl1pPr>
              <a:lnSpc>
                <a:spcPts val="2600"/>
              </a:lnSpc>
              <a:defRPr sz="2400" b="1" cap="all" baseline="0">
                <a:solidFill>
                  <a:schemeClr val="bg1"/>
                </a:solidFill>
                <a:latin typeface="Verdana" panose="020B0604030504040204" pitchFamily="34" charset="0"/>
                <a:ea typeface="Verdana" panose="020B0604030504040204" pitchFamily="34" charset="0"/>
              </a:defRPr>
            </a:lvl1pPr>
          </a:lstStyle>
          <a:p>
            <a:pPr lvl="0"/>
            <a:r>
              <a:rPr lang="en-US" dirty="0"/>
              <a:t>ENTER TITLE HERE</a:t>
            </a:r>
          </a:p>
        </p:txBody>
      </p:sp>
      <p:sp>
        <p:nvSpPr>
          <p:cNvPr id="7" name="object 21">
            <a:extLst>
              <a:ext uri="{FF2B5EF4-FFF2-40B4-BE49-F238E27FC236}">
                <a16:creationId xmlns:a16="http://schemas.microsoft.com/office/drawing/2014/main" id="{8FEC77F4-3782-4573-BF18-7153718FFB94}"/>
              </a:ext>
            </a:extLst>
          </p:cNvPr>
          <p:cNvSpPr txBox="1">
            <a:spLocks/>
          </p:cNvSpPr>
          <p:nvPr userDrawn="1"/>
        </p:nvSpPr>
        <p:spPr>
          <a:xfrm>
            <a:off x="7772400" y="4632325"/>
            <a:ext cx="1057274" cy="123111"/>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Verdana"/>
                <a:ea typeface="+mn-ea"/>
              </a:rPr>
              <a:t>mgma.com</a:t>
            </a:r>
            <a:r>
              <a:rPr kumimoji="0" lang="en-US" sz="800" b="0" i="0" u="none" strike="noStrike" kern="1200" cap="none" spc="-35" normalizeH="0" baseline="0" noProof="0" dirty="0">
                <a:ln>
                  <a:noFill/>
                </a:ln>
                <a:solidFill>
                  <a:schemeClr val="bg1"/>
                </a:solidFill>
                <a:effectLst/>
                <a:uLnTx/>
                <a:uFillTx/>
                <a:latin typeface="Verdana"/>
                <a:ea typeface="+mn-ea"/>
              </a:rPr>
              <a:t> </a:t>
            </a:r>
            <a:r>
              <a:rPr kumimoji="0" lang="en-US" sz="800" b="0" i="0" u="none" strike="noStrike" kern="1200" cap="none" spc="0" normalizeH="0" baseline="0" noProof="0" dirty="0">
                <a:ln>
                  <a:noFill/>
                </a:ln>
                <a:solidFill>
                  <a:schemeClr val="bg1"/>
                </a:solidFill>
                <a:effectLst/>
                <a:uLnTx/>
                <a:uFillTx/>
                <a:latin typeface="Verdana"/>
                <a:ea typeface="+mn-ea"/>
              </a:rPr>
              <a:t>|</a:t>
            </a:r>
            <a:r>
              <a:rPr kumimoji="0" lang="en-US" sz="800" b="0" i="0" u="none" strike="noStrike" kern="1200" cap="none" spc="-50" normalizeH="0" baseline="0" noProof="0" dirty="0">
                <a:ln>
                  <a:noFill/>
                </a:ln>
                <a:solidFill>
                  <a:schemeClr val="bg1"/>
                </a:solidFill>
                <a:effectLst/>
                <a:uLnTx/>
                <a:uFillTx/>
                <a:latin typeface="Verdana"/>
                <a:ea typeface="+mn-ea"/>
              </a:rPr>
              <a:t> </a:t>
            </a:r>
            <a:fld id="{81D60167-4931-47E6-BA6A-407CBD079E47}" type="slidenum">
              <a:rPr kumimoji="0" sz="800" b="1" i="0" u="none" strike="noStrike" kern="1200" cap="none" spc="0" normalizeH="0" baseline="0" noProof="0" smtClean="0">
                <a:ln>
                  <a:noFill/>
                </a:ln>
                <a:solidFill>
                  <a:schemeClr val="bg1"/>
                </a:solidFill>
                <a:effectLst/>
                <a:uLnTx/>
                <a:uFillTx/>
                <a:latin typeface="Verdana"/>
                <a:ea typeface="+mn-ea"/>
              </a:rPr>
              <a:pPr marL="12700" marR="0" lvl="0" indent="0" algn="r" defTabSz="914400" rtl="0" eaLnBrk="1" fontAlgn="auto" latinLnBrk="0" hangingPunct="1">
                <a:lnSpc>
                  <a:spcPct val="100000"/>
                </a:lnSpc>
                <a:spcBef>
                  <a:spcPts val="105"/>
                </a:spcBef>
                <a:spcAft>
                  <a:spcPts val="0"/>
                </a:spcAft>
                <a:buClrTx/>
                <a:buSzTx/>
                <a:buFontTx/>
                <a:buNone/>
                <a:tabLst/>
                <a:defRPr/>
              </a:pPr>
              <a:t>‹#›</a:t>
            </a:fld>
            <a:endParaRPr kumimoji="0" sz="800" b="1" i="0" u="none" strike="noStrike" kern="1200" cap="none" spc="0" normalizeH="0" baseline="0" noProof="0" dirty="0">
              <a:ln>
                <a:noFill/>
              </a:ln>
              <a:solidFill>
                <a:schemeClr val="bg1"/>
              </a:solidFill>
              <a:effectLst/>
              <a:uLnTx/>
              <a:uFillTx/>
              <a:latin typeface="Verdana"/>
              <a:ea typeface="+mn-ea"/>
            </a:endParaRPr>
          </a:p>
        </p:txBody>
      </p:sp>
      <p:sp>
        <p:nvSpPr>
          <p:cNvPr id="8" name="Rectangle 7">
            <a:hlinkClick r:id="rId3"/>
            <a:extLst>
              <a:ext uri="{FF2B5EF4-FFF2-40B4-BE49-F238E27FC236}">
                <a16:creationId xmlns:a16="http://schemas.microsoft.com/office/drawing/2014/main" id="{0DFF651C-AEB6-4EF5-BD1D-1CFEE9745331}"/>
              </a:ext>
            </a:extLst>
          </p:cNvPr>
          <p:cNvSpPr/>
          <p:nvPr userDrawn="1"/>
        </p:nvSpPr>
        <p:spPr>
          <a:xfrm>
            <a:off x="7772400" y="4653101"/>
            <a:ext cx="76200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4180197"/>
      </p:ext>
    </p:extLst>
  </p:cSld>
  <p:clrMapOvr>
    <a:masterClrMapping/>
  </p:clrMapOvr>
  <p:extLst>
    <p:ext uri="{DCECCB84-F9BA-43D5-87BE-67443E8EF086}">
      <p15:sldGuideLst xmlns:p15="http://schemas.microsoft.com/office/powerpoint/2012/main">
        <p15:guide id="1" orient="horz" pos="2918"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ver Lay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3" cy="5149848"/>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2703188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3" cy="5149847"/>
          </a:xfrm>
          <a:prstGeom prst="rect">
            <a:avLst/>
          </a:prstGeom>
        </p:spPr>
      </p:pic>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 name="Text Placeholder 8">
            <a:extLst>
              <a:ext uri="{FF2B5EF4-FFF2-40B4-BE49-F238E27FC236}">
                <a16:creationId xmlns:a16="http://schemas.microsoft.com/office/drawing/2014/main" id="{50C95713-63FB-4246-896C-13BC25544167}"/>
              </a:ext>
            </a:extLst>
          </p:cNvPr>
          <p:cNvSpPr>
            <a:spLocks noGrp="1"/>
          </p:cNvSpPr>
          <p:nvPr>
            <p:ph type="body" sz="quarter" idx="13" hasCustomPrompt="1"/>
          </p:nvPr>
        </p:nvSpPr>
        <p:spPr>
          <a:xfrm>
            <a:off x="457200" y="457199"/>
            <a:ext cx="28956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QUESTIONS/</a:t>
            </a:r>
            <a:br>
              <a:rPr lang="en-US" dirty="0"/>
            </a:br>
            <a:r>
              <a:rPr lang="en-US" dirty="0"/>
              <a:t>DISCUSSION</a:t>
            </a:r>
          </a:p>
        </p:txBody>
      </p:sp>
    </p:spTree>
    <p:extLst>
      <p:ext uri="{BB962C8B-B14F-4D97-AF65-F5344CB8AC3E}">
        <p14:creationId xmlns:p14="http://schemas.microsoft.com/office/powerpoint/2010/main" val="848493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 Thank You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0"/>
            <a:ext cx="9152571" cy="5149847"/>
          </a:xfrm>
          <a:prstGeom prst="rect">
            <a:avLst/>
          </a:prstGeom>
        </p:spPr>
      </p:pic>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 name="Text Placeholder 8">
            <a:extLst>
              <a:ext uri="{FF2B5EF4-FFF2-40B4-BE49-F238E27FC236}">
                <a16:creationId xmlns:a16="http://schemas.microsoft.com/office/drawing/2014/main" id="{78E8AD11-A49A-40E8-B46B-DB22C5FA8425}"/>
              </a:ext>
            </a:extLst>
          </p:cNvPr>
          <p:cNvSpPr>
            <a:spLocks noGrp="1"/>
          </p:cNvSpPr>
          <p:nvPr>
            <p:ph type="body" sz="quarter" idx="13" hasCustomPrompt="1"/>
          </p:nvPr>
        </p:nvSpPr>
        <p:spPr>
          <a:xfrm>
            <a:off x="457200" y="457199"/>
            <a:ext cx="28956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THANK YOU</a:t>
            </a:r>
          </a:p>
        </p:txBody>
      </p:sp>
    </p:spTree>
    <p:extLst>
      <p:ext uri="{BB962C8B-B14F-4D97-AF65-F5344CB8AC3E}">
        <p14:creationId xmlns:p14="http://schemas.microsoft.com/office/powerpoint/2010/main" val="3643028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 Thank You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0"/>
            <a:ext cx="9152571" cy="5149846"/>
          </a:xfrm>
          <a:prstGeom prst="rect">
            <a:avLst/>
          </a:prstGeom>
        </p:spPr>
      </p:pic>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 name="Text Placeholder 8">
            <a:extLst>
              <a:ext uri="{FF2B5EF4-FFF2-40B4-BE49-F238E27FC236}">
                <a16:creationId xmlns:a16="http://schemas.microsoft.com/office/drawing/2014/main" id="{78E8AD11-A49A-40E8-B46B-DB22C5FA8425}"/>
              </a:ext>
            </a:extLst>
          </p:cNvPr>
          <p:cNvSpPr>
            <a:spLocks noGrp="1"/>
          </p:cNvSpPr>
          <p:nvPr>
            <p:ph type="body" sz="quarter" idx="13" hasCustomPrompt="1"/>
          </p:nvPr>
        </p:nvSpPr>
        <p:spPr>
          <a:xfrm>
            <a:off x="457200" y="457199"/>
            <a:ext cx="28956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THANK YOU</a:t>
            </a:r>
          </a:p>
        </p:txBody>
      </p:sp>
    </p:spTree>
    <p:extLst>
      <p:ext uri="{BB962C8B-B14F-4D97-AF65-F5344CB8AC3E}">
        <p14:creationId xmlns:p14="http://schemas.microsoft.com/office/powerpoint/2010/main" val="4137470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 Thank You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9152569" cy="5149846"/>
          </a:xfrm>
          <a:prstGeom prst="rect">
            <a:avLst/>
          </a:prstGeom>
        </p:spPr>
      </p:pic>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 name="Text Placeholder 8">
            <a:extLst>
              <a:ext uri="{FF2B5EF4-FFF2-40B4-BE49-F238E27FC236}">
                <a16:creationId xmlns:a16="http://schemas.microsoft.com/office/drawing/2014/main" id="{78E8AD11-A49A-40E8-B46B-DB22C5FA8425}"/>
              </a:ext>
            </a:extLst>
          </p:cNvPr>
          <p:cNvSpPr>
            <a:spLocks noGrp="1"/>
          </p:cNvSpPr>
          <p:nvPr>
            <p:ph type="body" sz="quarter" idx="13" hasCustomPrompt="1"/>
          </p:nvPr>
        </p:nvSpPr>
        <p:spPr>
          <a:xfrm>
            <a:off x="457200" y="457199"/>
            <a:ext cx="28956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THANK YOU</a:t>
            </a:r>
          </a:p>
        </p:txBody>
      </p:sp>
    </p:spTree>
    <p:extLst>
      <p:ext uri="{BB962C8B-B14F-4D97-AF65-F5344CB8AC3E}">
        <p14:creationId xmlns:p14="http://schemas.microsoft.com/office/powerpoint/2010/main" val="3185703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 Thank You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9152569" cy="5149845"/>
          </a:xfrm>
          <a:prstGeom prst="rect">
            <a:avLst/>
          </a:prstGeom>
        </p:spPr>
      </p:pic>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 name="Text Placeholder 8">
            <a:extLst>
              <a:ext uri="{FF2B5EF4-FFF2-40B4-BE49-F238E27FC236}">
                <a16:creationId xmlns:a16="http://schemas.microsoft.com/office/drawing/2014/main" id="{78E8AD11-A49A-40E8-B46B-DB22C5FA8425}"/>
              </a:ext>
            </a:extLst>
          </p:cNvPr>
          <p:cNvSpPr>
            <a:spLocks noGrp="1"/>
          </p:cNvSpPr>
          <p:nvPr>
            <p:ph type="body" sz="quarter" idx="13" hasCustomPrompt="1"/>
          </p:nvPr>
        </p:nvSpPr>
        <p:spPr>
          <a:xfrm>
            <a:off x="457200" y="457199"/>
            <a:ext cx="28956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THANK YOU</a:t>
            </a:r>
          </a:p>
        </p:txBody>
      </p:sp>
    </p:spTree>
    <p:extLst>
      <p:ext uri="{BB962C8B-B14F-4D97-AF65-F5344CB8AC3E}">
        <p14:creationId xmlns:p14="http://schemas.microsoft.com/office/powerpoint/2010/main" val="2155473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 Thank You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9152568" cy="5149845"/>
          </a:xfrm>
          <a:prstGeom prst="rect">
            <a:avLst/>
          </a:prstGeom>
        </p:spPr>
      </p:pic>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 name="Text Placeholder 8">
            <a:extLst>
              <a:ext uri="{FF2B5EF4-FFF2-40B4-BE49-F238E27FC236}">
                <a16:creationId xmlns:a16="http://schemas.microsoft.com/office/drawing/2014/main" id="{78E8AD11-A49A-40E8-B46B-DB22C5FA8425}"/>
              </a:ext>
            </a:extLst>
          </p:cNvPr>
          <p:cNvSpPr>
            <a:spLocks noGrp="1"/>
          </p:cNvSpPr>
          <p:nvPr>
            <p:ph type="body" sz="quarter" idx="13" hasCustomPrompt="1"/>
          </p:nvPr>
        </p:nvSpPr>
        <p:spPr>
          <a:xfrm>
            <a:off x="457200" y="457199"/>
            <a:ext cx="28956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THANK YOU</a:t>
            </a:r>
          </a:p>
        </p:txBody>
      </p:sp>
    </p:spTree>
    <p:extLst>
      <p:ext uri="{BB962C8B-B14F-4D97-AF65-F5344CB8AC3E}">
        <p14:creationId xmlns:p14="http://schemas.microsoft.com/office/powerpoint/2010/main" val="2938598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 Thank You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9152568" cy="5149844"/>
          </a:xfrm>
          <a:prstGeom prst="rect">
            <a:avLst/>
          </a:prstGeom>
        </p:spPr>
      </p:pic>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
        <p:nvSpPr>
          <p:cNvPr id="4" name="Text Placeholder 8">
            <a:extLst>
              <a:ext uri="{FF2B5EF4-FFF2-40B4-BE49-F238E27FC236}">
                <a16:creationId xmlns:a16="http://schemas.microsoft.com/office/drawing/2014/main" id="{78E8AD11-A49A-40E8-B46B-DB22C5FA8425}"/>
              </a:ext>
            </a:extLst>
          </p:cNvPr>
          <p:cNvSpPr>
            <a:spLocks noGrp="1"/>
          </p:cNvSpPr>
          <p:nvPr>
            <p:ph type="body" sz="quarter" idx="13" hasCustomPrompt="1"/>
          </p:nvPr>
        </p:nvSpPr>
        <p:spPr>
          <a:xfrm>
            <a:off x="457200" y="457199"/>
            <a:ext cx="2895600" cy="1279525"/>
          </a:xfrm>
          <a:prstGeom prst="rect">
            <a:avLst/>
          </a:prstGeom>
        </p:spPr>
        <p:txBody>
          <a:bodyPr lIns="0" tIns="0" rIns="0" bIns="0" anchor="t" anchorCtr="0"/>
          <a:lstStyle>
            <a:lvl1pPr>
              <a:lnSpc>
                <a:spcPts val="3200"/>
              </a:lnSpc>
              <a:defRPr sz="3000" b="1" cap="all" baseline="0">
                <a:solidFill>
                  <a:schemeClr val="bg1"/>
                </a:solidFill>
                <a:latin typeface="Verdana" panose="020B0604030504040204" pitchFamily="34" charset="0"/>
                <a:ea typeface="Verdana" panose="020B0604030504040204" pitchFamily="34" charset="0"/>
              </a:defRPr>
            </a:lvl1pPr>
          </a:lstStyle>
          <a:p>
            <a:pPr lvl="0"/>
            <a:r>
              <a:rPr lang="en-US" dirty="0"/>
              <a:t>THANK YOU</a:t>
            </a:r>
          </a:p>
        </p:txBody>
      </p:sp>
    </p:spTree>
    <p:extLst>
      <p:ext uri="{BB962C8B-B14F-4D97-AF65-F5344CB8AC3E}">
        <p14:creationId xmlns:p14="http://schemas.microsoft.com/office/powerpoint/2010/main" val="3071805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 Back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3" cy="5149847"/>
          </a:xfrm>
          <a:prstGeom prst="rect">
            <a:avLst/>
          </a:prstGeom>
        </p:spPr>
      </p:pic>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365539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ver Layout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3" cy="5149847"/>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295044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Layou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3" cy="5149847"/>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9934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ver Layout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52573" cy="5149847"/>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141615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ver Layout 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0"/>
            <a:ext cx="9152571" cy="5149847"/>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348092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ver Layout 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0"/>
            <a:ext cx="9152571" cy="5149846"/>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163327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ver Layout 9">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7F60B-3379-4863-AECF-6977D5EF93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9152569" cy="5149846"/>
          </a:xfrm>
          <a:prstGeom prst="rect">
            <a:avLst/>
          </a:prstGeom>
        </p:spPr>
      </p:pic>
      <p:sp>
        <p:nvSpPr>
          <p:cNvPr id="11" name="Text Placeholder 10">
            <a:extLst>
              <a:ext uri="{FF2B5EF4-FFF2-40B4-BE49-F238E27FC236}">
                <a16:creationId xmlns:a16="http://schemas.microsoft.com/office/drawing/2014/main" id="{B32EB6BF-4264-4962-BAF7-11DF84557B71}"/>
              </a:ext>
            </a:extLst>
          </p:cNvPr>
          <p:cNvSpPr>
            <a:spLocks noGrp="1"/>
          </p:cNvSpPr>
          <p:nvPr>
            <p:ph type="body" sz="quarter" idx="12" hasCustomPrompt="1"/>
          </p:nvPr>
        </p:nvSpPr>
        <p:spPr>
          <a:xfrm>
            <a:off x="457200" y="3420332"/>
            <a:ext cx="2881086" cy="221393"/>
          </a:xfrm>
          <a:prstGeom prst="rect">
            <a:avLst/>
          </a:prstGeom>
        </p:spPr>
        <p:txBody>
          <a:bodyPr lIns="0" tIns="0" rIns="0" bIns="0"/>
          <a:lstStyle>
            <a:lvl1pPr>
              <a:defRPr sz="1400">
                <a:solidFill>
                  <a:schemeClr val="bg1"/>
                </a:solidFill>
              </a:defRPr>
            </a:lvl1pPr>
          </a:lstStyle>
          <a:p>
            <a:pPr lvl="0"/>
            <a:r>
              <a:rPr lang="en-US" dirty="0"/>
              <a:t>MONTH 2022</a:t>
            </a:r>
          </a:p>
        </p:txBody>
      </p:sp>
      <p:sp>
        <p:nvSpPr>
          <p:cNvPr id="9" name="Text Placeholder 8">
            <a:extLst>
              <a:ext uri="{FF2B5EF4-FFF2-40B4-BE49-F238E27FC236}">
                <a16:creationId xmlns:a16="http://schemas.microsoft.com/office/drawing/2014/main" id="{FB26DDE8-182C-4059-A633-57C3019B538B}"/>
              </a:ext>
            </a:extLst>
          </p:cNvPr>
          <p:cNvSpPr>
            <a:spLocks noGrp="1"/>
          </p:cNvSpPr>
          <p:nvPr>
            <p:ph type="body" sz="quarter" idx="11" hasCustomPrompt="1"/>
          </p:nvPr>
        </p:nvSpPr>
        <p:spPr>
          <a:xfrm>
            <a:off x="457200" y="2406015"/>
            <a:ext cx="2881086" cy="658812"/>
          </a:xfrm>
          <a:prstGeom prst="rect">
            <a:avLst/>
          </a:prstGeom>
        </p:spPr>
        <p:txBody>
          <a:bodyPr lIns="0" tIns="0" rIns="0" bIns="0" anchor="b" anchorCtr="0"/>
          <a:lstStyle>
            <a:lvl1pPr>
              <a:lnSpc>
                <a:spcPts val="2200"/>
              </a:lnSpc>
              <a:defRPr sz="2000" b="1">
                <a:solidFill>
                  <a:schemeClr val="bg1"/>
                </a:solidFill>
                <a:latin typeface="Verdana" panose="020B0604030504040204" pitchFamily="34" charset="0"/>
                <a:ea typeface="Verdana" panose="020B0604030504040204" pitchFamily="34" charset="0"/>
              </a:defRPr>
            </a:lvl1pPr>
          </a:lstStyle>
          <a:p>
            <a:pPr lvl="0"/>
            <a:r>
              <a:rPr lang="en-US" dirty="0"/>
              <a:t>Department </a:t>
            </a:r>
            <a:br>
              <a:rPr lang="en-US" dirty="0"/>
            </a:br>
            <a:r>
              <a:rPr lang="en-US" dirty="0"/>
              <a:t>name goes here</a:t>
            </a:r>
          </a:p>
        </p:txBody>
      </p:sp>
      <p:sp>
        <p:nvSpPr>
          <p:cNvPr id="13" name="object 8">
            <a:extLst>
              <a:ext uri="{FF2B5EF4-FFF2-40B4-BE49-F238E27FC236}">
                <a16:creationId xmlns:a16="http://schemas.microsoft.com/office/drawing/2014/main" id="{8BF91AF1-6AF5-4651-AFBC-F8EFB9A40049}"/>
              </a:ext>
            </a:extLst>
          </p:cNvPr>
          <p:cNvSpPr txBox="1">
            <a:spLocks/>
          </p:cNvSpPr>
          <p:nvPr userDrawn="1"/>
        </p:nvSpPr>
        <p:spPr>
          <a:xfrm>
            <a:off x="457200" y="4653101"/>
            <a:ext cx="1564005" cy="107722"/>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Verdana"/>
                <a:ea typeface="+mn-ea"/>
              </a:rPr>
              <a:t>©2022</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MGMA.</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All</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0" normalizeH="0" baseline="0" noProof="0" dirty="0">
                <a:ln>
                  <a:noFill/>
                </a:ln>
                <a:solidFill>
                  <a:prstClr val="white"/>
                </a:solidFill>
                <a:effectLst/>
                <a:uLnTx/>
                <a:uFillTx/>
                <a:latin typeface="Verdana"/>
                <a:ea typeface="+mn-ea"/>
              </a:rPr>
              <a:t>rights</a:t>
            </a:r>
            <a:r>
              <a:rPr kumimoji="0" lang="en-US" sz="700" b="0" i="0" u="none" strike="noStrike" kern="1200" cap="none" spc="-15" normalizeH="0" baseline="0" noProof="0" dirty="0">
                <a:ln>
                  <a:noFill/>
                </a:ln>
                <a:solidFill>
                  <a:prstClr val="white"/>
                </a:solidFill>
                <a:effectLst/>
                <a:uLnTx/>
                <a:uFillTx/>
                <a:latin typeface="Verdana"/>
                <a:ea typeface="+mn-ea"/>
              </a:rPr>
              <a:t> </a:t>
            </a:r>
            <a:r>
              <a:rPr kumimoji="0" lang="en-US" sz="700" b="0" i="0" u="none" strike="noStrike" kern="1200" cap="none" spc="-5" normalizeH="0" baseline="0" noProof="0" dirty="0">
                <a:ln>
                  <a:noFill/>
                </a:ln>
                <a:solidFill>
                  <a:prstClr val="white"/>
                </a:solidFill>
                <a:effectLst/>
                <a:uLnTx/>
                <a:uFillTx/>
                <a:latin typeface="Verdana"/>
                <a:ea typeface="+mn-ea"/>
              </a:rPr>
              <a:t>reserved.</a:t>
            </a:r>
          </a:p>
        </p:txBody>
      </p:sp>
    </p:spTree>
    <p:extLst>
      <p:ext uri="{BB962C8B-B14F-4D97-AF65-F5344CB8AC3E}">
        <p14:creationId xmlns:p14="http://schemas.microsoft.com/office/powerpoint/2010/main" val="399161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E27EB3-3D59-4871-9F87-3CD974E30644}"/>
              </a:ext>
            </a:extLst>
          </p:cNvPr>
          <p:cNvSpPr>
            <a:spLocks noGrp="1"/>
          </p:cNvSpPr>
          <p:nvPr>
            <p:ph type="sldNum" sz="quarter" idx="4"/>
          </p:nvPr>
        </p:nvSpPr>
        <p:spPr>
          <a:xfrm>
            <a:off x="6705600" y="4708525"/>
            <a:ext cx="2057400" cy="273050"/>
          </a:xfrm>
          <a:prstGeom prst="rect">
            <a:avLst/>
          </a:prstGeom>
        </p:spPr>
        <p:txBody>
          <a:bodyPr vert="horz" lIns="91440" tIns="45720" rIns="91440" bIns="45720" rtlCol="0" anchor="ctr"/>
          <a:lstStyle>
            <a:lvl1pPr algn="r">
              <a:defRPr sz="900">
                <a:solidFill>
                  <a:srgbClr val="1F2A44"/>
                </a:solidFill>
              </a:defRPr>
            </a:lvl1pPr>
          </a:lstStyle>
          <a:p>
            <a:fld id="{FBC00B54-19FF-4881-AC47-E24E5292AF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84" r:id="rId2"/>
    <p:sldLayoutId id="2147483686" r:id="rId3"/>
    <p:sldLayoutId id="2147483708" r:id="rId4"/>
    <p:sldLayoutId id="2147483709" r:id="rId5"/>
    <p:sldLayoutId id="2147483703" r:id="rId6"/>
    <p:sldLayoutId id="2147483704" r:id="rId7"/>
    <p:sldLayoutId id="2147483705" r:id="rId8"/>
    <p:sldLayoutId id="2147483706" r:id="rId9"/>
    <p:sldLayoutId id="2147483707" r:id="rId10"/>
    <p:sldLayoutId id="2147483699" r:id="rId11"/>
    <p:sldLayoutId id="2147483678" r:id="rId12"/>
    <p:sldLayoutId id="2147483688" r:id="rId13"/>
    <p:sldLayoutId id="2147483689" r:id="rId14"/>
    <p:sldLayoutId id="2147483690" r:id="rId15"/>
    <p:sldLayoutId id="2147483691" r:id="rId16"/>
    <p:sldLayoutId id="2147483692" r:id="rId17"/>
    <p:sldLayoutId id="2147483694" r:id="rId18"/>
    <p:sldLayoutId id="2147483695" r:id="rId19"/>
    <p:sldLayoutId id="2147483696" r:id="rId20"/>
    <p:sldLayoutId id="2147483700" r:id="rId21"/>
    <p:sldLayoutId id="2147483710" r:id="rId22"/>
    <p:sldLayoutId id="2147483711" r:id="rId23"/>
    <p:sldLayoutId id="2147483713" r:id="rId24"/>
    <p:sldLayoutId id="2147483714" r:id="rId25"/>
    <p:sldLayoutId id="2147483715" r:id="rId26"/>
    <p:sldLayoutId id="2147483716" r:id="rId27"/>
    <p:sldLayoutId id="2147483701" r:id="rId28"/>
    <p:sldLayoutId id="2147483702" r:id="rId29"/>
    <p:sldLayoutId id="2147483693" r:id="rId30"/>
    <p:sldLayoutId id="2147483697" r:id="rId31"/>
    <p:sldLayoutId id="2147483712" r:id="rId32"/>
    <p:sldLayoutId id="2147483717" r:id="rId33"/>
    <p:sldLayoutId id="2147483718" r:id="rId34"/>
    <p:sldLayoutId id="2147483719" r:id="rId35"/>
    <p:sldLayoutId id="2147483720" r:id="rId36"/>
    <p:sldLayoutId id="2147483698" r:id="rId3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3FCA2F-FFE6-4FAE-A7CC-074966683D4A}"/>
              </a:ext>
            </a:extLst>
          </p:cNvPr>
          <p:cNvSpPr>
            <a:spLocks noGrp="1"/>
          </p:cNvSpPr>
          <p:nvPr>
            <p:ph type="body" sz="quarter" idx="11"/>
          </p:nvPr>
        </p:nvSpPr>
        <p:spPr>
          <a:xfrm>
            <a:off x="228600" y="2041525"/>
            <a:ext cx="2881086" cy="658812"/>
          </a:xfrm>
        </p:spPr>
        <p:txBody>
          <a:bodyPr/>
          <a:lstStyle/>
          <a:p>
            <a:endParaRPr lang="en-US" sz="1400" cap="all" dirty="0">
              <a:latin typeface="+mn-lt"/>
              <a:cs typeface="+mn-cs"/>
            </a:endParaRPr>
          </a:p>
          <a:p>
            <a:endParaRPr lang="en-US" sz="1400" cap="all" dirty="0">
              <a:latin typeface="+mn-lt"/>
            </a:endParaRPr>
          </a:p>
          <a:p>
            <a:r>
              <a:rPr lang="en-US" sz="1400" cap="all" dirty="0">
                <a:latin typeface="+mn-lt"/>
                <a:cs typeface="+mn-cs"/>
              </a:rPr>
              <a:t>The Body of knowledge, Certificates, certification, and fellowship</a:t>
            </a:r>
          </a:p>
        </p:txBody>
      </p:sp>
      <p:sp>
        <p:nvSpPr>
          <p:cNvPr id="4" name="Text Placeholder 3">
            <a:extLst>
              <a:ext uri="{FF2B5EF4-FFF2-40B4-BE49-F238E27FC236}">
                <a16:creationId xmlns:a16="http://schemas.microsoft.com/office/drawing/2014/main" id="{C2736DED-6C20-4ADE-833F-ACE95976CA72}"/>
              </a:ext>
            </a:extLst>
          </p:cNvPr>
          <p:cNvSpPr>
            <a:spLocks noGrp="1"/>
          </p:cNvSpPr>
          <p:nvPr>
            <p:ph type="body" sz="quarter" idx="13"/>
          </p:nvPr>
        </p:nvSpPr>
        <p:spPr>
          <a:xfrm>
            <a:off x="0" y="457199"/>
            <a:ext cx="3505200" cy="1279525"/>
          </a:xfrm>
        </p:spPr>
        <p:txBody>
          <a:bodyPr/>
          <a:lstStyle/>
          <a:p>
            <a:pPr algn="ctr"/>
            <a:r>
              <a:rPr lang="en-US" b="1" dirty="0">
                <a:latin typeface="+mn-lt"/>
              </a:rPr>
              <a:t>ACMPE Pathways</a:t>
            </a:r>
            <a:endParaRPr lang="en-US" dirty="0"/>
          </a:p>
        </p:txBody>
      </p:sp>
    </p:spTree>
    <p:extLst>
      <p:ext uri="{BB962C8B-B14F-4D97-AF65-F5344CB8AC3E}">
        <p14:creationId xmlns:p14="http://schemas.microsoft.com/office/powerpoint/2010/main" val="219987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F74F7E-DA9F-10FF-A185-FD4A8340C454}"/>
              </a:ext>
            </a:extLst>
          </p:cNvPr>
          <p:cNvSpPr>
            <a:spLocks noGrp="1"/>
          </p:cNvSpPr>
          <p:nvPr>
            <p:ph type="body" sz="quarter" idx="12"/>
          </p:nvPr>
        </p:nvSpPr>
        <p:spPr>
          <a:xfrm>
            <a:off x="2514600" y="1267937"/>
            <a:ext cx="6315074" cy="1992787"/>
          </a:xfrm>
        </p:spPr>
        <p:txBody>
          <a:bodyPr/>
          <a:lstStyle/>
          <a:p>
            <a:pPr marL="7938" lvl="1" indent="169863">
              <a:buFont typeface="Arial" panose="020B0604020202020204" pitchFamily="34" charset="0"/>
              <a:buChar char="•"/>
            </a:pPr>
            <a:r>
              <a:rPr lang="en-US" sz="1400" dirty="0"/>
              <a:t>Covering one of the six domains based on a Body of Knowledge, broken into topics and skills to cover in-depth information as outlined in topic-specific certificates. The combination of completing specified topic certificates will result in a Certificate for mastering a specific domain, with credentials for use.</a:t>
            </a:r>
          </a:p>
          <a:p>
            <a:pPr marL="7938" lvl="1" indent="169863">
              <a:buFont typeface="Arial" panose="020B0604020202020204" pitchFamily="34" charset="0"/>
              <a:buChar char="•"/>
            </a:pPr>
            <a:endParaRPr lang="en-US" sz="1400" dirty="0"/>
          </a:p>
          <a:p>
            <a:pPr marL="7938" lvl="1" indent="169863">
              <a:buFont typeface="Arial" panose="020B0604020202020204" pitchFamily="34" charset="0"/>
              <a:buChar char="•"/>
            </a:pPr>
            <a:r>
              <a:rPr lang="en-US" sz="1400" dirty="0"/>
              <a:t>Currently Available:</a:t>
            </a:r>
          </a:p>
          <a:p>
            <a:pPr marL="350838" lvl="2" indent="169863">
              <a:buFont typeface="Arial" panose="020B0604020202020204" pitchFamily="34" charset="0"/>
              <a:buChar char="•"/>
            </a:pPr>
            <a:r>
              <a:rPr lang="en-US" sz="1250" dirty="0"/>
              <a:t>Financial Management Certificate- FMC</a:t>
            </a:r>
          </a:p>
          <a:p>
            <a:pPr marL="350838" lvl="2" indent="169863">
              <a:buFont typeface="Arial" panose="020B0604020202020204" pitchFamily="34" charset="0"/>
              <a:buChar char="•"/>
            </a:pPr>
            <a:r>
              <a:rPr lang="en-US" sz="1250" dirty="0"/>
              <a:t>Human Resources Management Certificate- HRMC</a:t>
            </a:r>
          </a:p>
          <a:p>
            <a:pPr marL="350838" lvl="2" indent="169863">
              <a:buFont typeface="Arial" panose="020B0604020202020204" pitchFamily="34" charset="0"/>
              <a:buChar char="•"/>
            </a:pPr>
            <a:r>
              <a:rPr lang="en-US" sz="1250" dirty="0"/>
              <a:t>Operations Management – OMC</a:t>
            </a:r>
          </a:p>
          <a:p>
            <a:pPr marL="350838" lvl="2" indent="169863">
              <a:buFont typeface="Arial" panose="020B0604020202020204" pitchFamily="34" charset="0"/>
              <a:buChar char="•"/>
            </a:pPr>
            <a:r>
              <a:rPr lang="en-US" sz="1250" dirty="0"/>
              <a:t>Principles of Practice Management - PPMC</a:t>
            </a:r>
          </a:p>
          <a:p>
            <a:endParaRPr lang="en-US" dirty="0"/>
          </a:p>
        </p:txBody>
      </p:sp>
      <p:sp>
        <p:nvSpPr>
          <p:cNvPr id="5" name="Text Placeholder 4">
            <a:extLst>
              <a:ext uri="{FF2B5EF4-FFF2-40B4-BE49-F238E27FC236}">
                <a16:creationId xmlns:a16="http://schemas.microsoft.com/office/drawing/2014/main" id="{BD7A592E-4921-B1DD-2B21-9259ED4A569A}"/>
              </a:ext>
            </a:extLst>
          </p:cNvPr>
          <p:cNvSpPr>
            <a:spLocks noGrp="1"/>
          </p:cNvSpPr>
          <p:nvPr>
            <p:ph type="body" sz="quarter" idx="13"/>
          </p:nvPr>
        </p:nvSpPr>
        <p:spPr>
          <a:xfrm>
            <a:off x="2057400" y="457200"/>
            <a:ext cx="7086600" cy="327454"/>
          </a:xfrm>
        </p:spPr>
        <p:txBody>
          <a:bodyPr/>
          <a:lstStyle/>
          <a:p>
            <a:pPr algn="ctr"/>
            <a:r>
              <a:rPr lang="en-US" b="1" dirty="0"/>
              <a:t>Domain SPECIFIC CERTIFICATES</a:t>
            </a:r>
            <a:endParaRPr lang="en-US" dirty="0"/>
          </a:p>
        </p:txBody>
      </p:sp>
    </p:spTree>
    <p:extLst>
      <p:ext uri="{BB962C8B-B14F-4D97-AF65-F5344CB8AC3E}">
        <p14:creationId xmlns:p14="http://schemas.microsoft.com/office/powerpoint/2010/main" val="163096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F74F7E-DA9F-10FF-A185-FD4A8340C454}"/>
              </a:ext>
            </a:extLst>
          </p:cNvPr>
          <p:cNvSpPr>
            <a:spLocks noGrp="1"/>
          </p:cNvSpPr>
          <p:nvPr>
            <p:ph type="body" sz="quarter" idx="12"/>
          </p:nvPr>
        </p:nvSpPr>
        <p:spPr>
          <a:xfrm>
            <a:off x="2514600" y="1267937"/>
            <a:ext cx="6315074" cy="1992787"/>
          </a:xfrm>
        </p:spPr>
        <p:txBody>
          <a:bodyPr/>
          <a:lstStyle/>
          <a:p>
            <a:pPr marL="7938" lvl="1" indent="169863">
              <a:buFont typeface="Arial" panose="020B0604020202020204" pitchFamily="34" charset="0"/>
              <a:buChar char="•"/>
            </a:pPr>
            <a:r>
              <a:rPr lang="en-US" sz="1400" dirty="0"/>
              <a:t>Certifications are used in the industry to promote professionals who meet the standard knowledge based on the Body of Knowledge (BOK). These differentiate those who have demonstrated they hold the competencies of all six domains and the ability to implement. Credentials are awarded for all.</a:t>
            </a:r>
          </a:p>
          <a:p>
            <a:pPr marL="7938" lvl="1" indent="169863">
              <a:buFont typeface="Arial" panose="020B0604020202020204" pitchFamily="34" charset="0"/>
              <a:buChar char="•"/>
            </a:pPr>
            <a:endParaRPr lang="en-US" sz="1400" dirty="0"/>
          </a:p>
          <a:p>
            <a:pPr marL="350838" lvl="2" indent="169863">
              <a:buFont typeface="Arial" panose="020B0604020202020204" pitchFamily="34" charset="0"/>
              <a:buChar char="•"/>
            </a:pPr>
            <a:r>
              <a:rPr lang="en-US" sz="1250" dirty="0"/>
              <a:t>Membership required and maintained </a:t>
            </a:r>
          </a:p>
          <a:p>
            <a:pPr marL="350838" lvl="2" indent="169863">
              <a:buFont typeface="Arial" panose="020B0604020202020204" pitchFamily="34" charset="0"/>
              <a:buChar char="•"/>
            </a:pPr>
            <a:r>
              <a:rPr lang="en-US" sz="1250" dirty="0"/>
              <a:t>Education and experience required </a:t>
            </a:r>
          </a:p>
          <a:p>
            <a:pPr marL="350838" lvl="2" indent="169863">
              <a:buFont typeface="Arial" panose="020B0604020202020204" pitchFamily="34" charset="0"/>
              <a:buChar char="•"/>
            </a:pPr>
            <a:r>
              <a:rPr lang="en-US" sz="1250" dirty="0"/>
              <a:t>Maintenance required</a:t>
            </a:r>
          </a:p>
          <a:p>
            <a:endParaRPr lang="en-US" dirty="0"/>
          </a:p>
        </p:txBody>
      </p:sp>
      <p:sp>
        <p:nvSpPr>
          <p:cNvPr id="5" name="Text Placeholder 4">
            <a:extLst>
              <a:ext uri="{FF2B5EF4-FFF2-40B4-BE49-F238E27FC236}">
                <a16:creationId xmlns:a16="http://schemas.microsoft.com/office/drawing/2014/main" id="{BD7A592E-4921-B1DD-2B21-9259ED4A569A}"/>
              </a:ext>
            </a:extLst>
          </p:cNvPr>
          <p:cNvSpPr>
            <a:spLocks noGrp="1"/>
          </p:cNvSpPr>
          <p:nvPr>
            <p:ph type="body" sz="quarter" idx="13"/>
          </p:nvPr>
        </p:nvSpPr>
        <p:spPr>
          <a:xfrm>
            <a:off x="2057400" y="457200"/>
            <a:ext cx="7086600" cy="327454"/>
          </a:xfrm>
        </p:spPr>
        <p:txBody>
          <a:bodyPr/>
          <a:lstStyle/>
          <a:p>
            <a:pPr algn="ctr"/>
            <a:r>
              <a:rPr lang="en-US" b="1" dirty="0"/>
              <a:t>Certification</a:t>
            </a:r>
            <a:endParaRPr lang="en-US" dirty="0"/>
          </a:p>
        </p:txBody>
      </p:sp>
    </p:spTree>
    <p:extLst>
      <p:ext uri="{BB962C8B-B14F-4D97-AF65-F5344CB8AC3E}">
        <p14:creationId xmlns:p14="http://schemas.microsoft.com/office/powerpoint/2010/main" val="14198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F983E6-12D5-4CA9-BEC6-071DD3BD2215}"/>
              </a:ext>
            </a:extLst>
          </p:cNvPr>
          <p:cNvSpPr>
            <a:spLocks noGrp="1"/>
          </p:cNvSpPr>
          <p:nvPr>
            <p:ph type="body" sz="quarter" idx="13"/>
          </p:nvPr>
        </p:nvSpPr>
        <p:spPr>
          <a:xfrm>
            <a:off x="457200" y="457199"/>
            <a:ext cx="8229600" cy="1279525"/>
          </a:xfrm>
          <a:prstGeom prst="rect">
            <a:avLst/>
          </a:prstGeom>
        </p:spPr>
        <p:txBody>
          <a:bodyPr/>
          <a:lstStyle/>
          <a:p>
            <a:pPr marL="0" indent="0">
              <a:lnSpc>
                <a:spcPct val="90000"/>
              </a:lnSpc>
              <a:buNone/>
            </a:pPr>
            <a:r>
              <a:rPr lang="en-US" sz="1400" i="1" dirty="0"/>
              <a:t>“I liked the fact that it had a path, so you could go from getting the certification then onto Fellowship,” she said. “During that path, you really got exposure into the nuts and bolts of running anything from a small practice to a multi-level healthcare system. The most enticing part was being recognized as someone who took an interest in practice management, someone who displayed an ability to understand concepts that would be important to running an optimal practice. That was important, especially in the role I have now.”</a:t>
            </a:r>
          </a:p>
          <a:p>
            <a:pPr marL="0" indent="0">
              <a:lnSpc>
                <a:spcPct val="90000"/>
              </a:lnSpc>
              <a:buNone/>
            </a:pPr>
            <a:endParaRPr lang="en-US" sz="1400" i="1" dirty="0"/>
          </a:p>
          <a:p>
            <a:pPr marL="0" indent="0">
              <a:lnSpc>
                <a:spcPct val="90000"/>
              </a:lnSpc>
              <a:buNone/>
            </a:pPr>
            <a:r>
              <a:rPr lang="en-US" sz="1400" i="1" dirty="0" err="1"/>
              <a:t>Janiene</a:t>
            </a:r>
            <a:r>
              <a:rPr lang="en-US" sz="1400" i="1" dirty="0"/>
              <a:t> Pitt, CMPE</a:t>
            </a:r>
          </a:p>
          <a:p>
            <a:pPr marL="0" indent="0">
              <a:lnSpc>
                <a:spcPct val="90000"/>
              </a:lnSpc>
              <a:buNone/>
            </a:pPr>
            <a:r>
              <a:rPr lang="en-US" sz="1400" i="1" dirty="0"/>
              <a:t>Conshohocken, PA</a:t>
            </a:r>
          </a:p>
        </p:txBody>
      </p:sp>
    </p:spTree>
    <p:extLst>
      <p:ext uri="{BB962C8B-B14F-4D97-AF65-F5344CB8AC3E}">
        <p14:creationId xmlns:p14="http://schemas.microsoft.com/office/powerpoint/2010/main" val="200474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F74F7E-DA9F-10FF-A185-FD4A8340C454}"/>
              </a:ext>
            </a:extLst>
          </p:cNvPr>
          <p:cNvSpPr>
            <a:spLocks noGrp="1"/>
          </p:cNvSpPr>
          <p:nvPr>
            <p:ph type="body" sz="quarter" idx="12"/>
          </p:nvPr>
        </p:nvSpPr>
        <p:spPr>
          <a:xfrm>
            <a:off x="2514600" y="1578531"/>
            <a:ext cx="6315074" cy="1992787"/>
          </a:xfrm>
        </p:spPr>
        <p:txBody>
          <a:bodyPr/>
          <a:lstStyle/>
          <a:p>
            <a:pPr marL="7938" lvl="1"/>
            <a:r>
              <a:rPr lang="en-US" sz="1400" b="1" dirty="0"/>
              <a:t>Board Certification: </a:t>
            </a:r>
            <a:r>
              <a:rPr lang="en-US" sz="1400" dirty="0"/>
              <a:t>The Certified Medical Practice Executive (CMPE) credential is recognized as the professional standard in medical practice management — a unique identifier that can demonstrate full knowledge of the Body of Knowledge and apply it situationally to best lead in your organization. </a:t>
            </a:r>
          </a:p>
          <a:p>
            <a:endParaRPr lang="en-US" dirty="0"/>
          </a:p>
        </p:txBody>
      </p:sp>
      <p:sp>
        <p:nvSpPr>
          <p:cNvPr id="5" name="Text Placeholder 4">
            <a:extLst>
              <a:ext uri="{FF2B5EF4-FFF2-40B4-BE49-F238E27FC236}">
                <a16:creationId xmlns:a16="http://schemas.microsoft.com/office/drawing/2014/main" id="{BD7A592E-4921-B1DD-2B21-9259ED4A569A}"/>
              </a:ext>
            </a:extLst>
          </p:cNvPr>
          <p:cNvSpPr>
            <a:spLocks noGrp="1"/>
          </p:cNvSpPr>
          <p:nvPr>
            <p:ph type="body" sz="quarter" idx="13"/>
          </p:nvPr>
        </p:nvSpPr>
        <p:spPr>
          <a:xfrm>
            <a:off x="2057400" y="457200"/>
            <a:ext cx="7086600" cy="327454"/>
          </a:xfrm>
        </p:spPr>
        <p:txBody>
          <a:bodyPr/>
          <a:lstStyle/>
          <a:p>
            <a:pPr algn="ctr"/>
            <a:r>
              <a:rPr lang="en-US" b="1" dirty="0"/>
              <a:t>Certified medical practice executive (CMPE)</a:t>
            </a:r>
            <a:endParaRPr lang="en-US" dirty="0"/>
          </a:p>
        </p:txBody>
      </p:sp>
    </p:spTree>
    <p:extLst>
      <p:ext uri="{BB962C8B-B14F-4D97-AF65-F5344CB8AC3E}">
        <p14:creationId xmlns:p14="http://schemas.microsoft.com/office/powerpoint/2010/main" val="325621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4F6DFE2-263A-73A9-249B-FBEAB704BD67}"/>
              </a:ext>
            </a:extLst>
          </p:cNvPr>
          <p:cNvSpPr>
            <a:spLocks noGrp="1"/>
          </p:cNvSpPr>
          <p:nvPr>
            <p:ph type="body" sz="quarter" idx="13"/>
          </p:nvPr>
        </p:nvSpPr>
        <p:spPr>
          <a:xfrm>
            <a:off x="0" y="457199"/>
            <a:ext cx="9144000" cy="1279525"/>
          </a:xfrm>
        </p:spPr>
        <p:txBody>
          <a:bodyPr/>
          <a:lstStyle/>
          <a:p>
            <a:pPr algn="ctr"/>
            <a:r>
              <a:rPr lang="en-US" dirty="0"/>
              <a:t>The three pathways to board certification</a:t>
            </a:r>
          </a:p>
        </p:txBody>
      </p:sp>
      <p:pic>
        <p:nvPicPr>
          <p:cNvPr id="7" name="Picture 6">
            <a:extLst>
              <a:ext uri="{FF2B5EF4-FFF2-40B4-BE49-F238E27FC236}">
                <a16:creationId xmlns:a16="http://schemas.microsoft.com/office/drawing/2014/main" id="{9DCDB169-4A2A-7143-E84E-2115D8D9698A}"/>
              </a:ext>
            </a:extLst>
          </p:cNvPr>
          <p:cNvPicPr>
            <a:picLocks noChangeAspect="1"/>
          </p:cNvPicPr>
          <p:nvPr/>
        </p:nvPicPr>
        <p:blipFill>
          <a:blip r:embed="rId3"/>
          <a:stretch>
            <a:fillRect/>
          </a:stretch>
        </p:blipFill>
        <p:spPr>
          <a:xfrm>
            <a:off x="914400" y="1073943"/>
            <a:ext cx="7086600" cy="3001964"/>
          </a:xfrm>
          <a:prstGeom prst="rect">
            <a:avLst/>
          </a:prstGeom>
        </p:spPr>
      </p:pic>
    </p:spTree>
    <p:extLst>
      <p:ext uri="{BB962C8B-B14F-4D97-AF65-F5344CB8AC3E}">
        <p14:creationId xmlns:p14="http://schemas.microsoft.com/office/powerpoint/2010/main" val="237330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4936D6-2F60-D61E-3917-66D51A538232}"/>
              </a:ext>
            </a:extLst>
          </p:cNvPr>
          <p:cNvSpPr txBox="1">
            <a:spLocks/>
          </p:cNvSpPr>
          <p:nvPr/>
        </p:nvSpPr>
        <p:spPr>
          <a:xfrm>
            <a:off x="82551" y="722415"/>
            <a:ext cx="2667000" cy="328510"/>
          </a:xfrm>
          <a:prstGeom prst="rect">
            <a:avLst/>
          </a:prstGeom>
          <a:solidFill>
            <a:schemeClr val="tx2"/>
          </a:solidFill>
        </p:spPr>
        <p:txBody>
          <a:bodyPr anchor="ctr">
            <a:normAutofit lnSpcReduction="10000"/>
          </a:bodyPr>
          <a:lstStyle>
            <a:lvl1pPr marL="0" indent="0" algn="ctr" defTabSz="685800" rtl="0" eaLnBrk="1" latinLnBrk="0" hangingPunct="1">
              <a:lnSpc>
                <a:spcPct val="110000"/>
              </a:lnSpc>
              <a:spcBef>
                <a:spcPts val="0"/>
              </a:spcBef>
              <a:spcAft>
                <a:spcPts val="450"/>
              </a:spcAft>
              <a:buClrTx/>
              <a:buFont typeface="Arial"/>
              <a:buNone/>
              <a:defRPr sz="1500" b="1" kern="1200">
                <a:solidFill>
                  <a:schemeClr val="bg1"/>
                </a:solidFill>
                <a:latin typeface="Calibri"/>
                <a:ea typeface="+mn-ea"/>
                <a:cs typeface="Calibri"/>
              </a:defRPr>
            </a:lvl1pPr>
            <a:lvl2pPr marL="342900" indent="-137160" algn="l" defTabSz="685800" rtl="0" eaLnBrk="1" latinLnBrk="0" hangingPunct="1">
              <a:lnSpc>
                <a:spcPct val="110000"/>
              </a:lnSpc>
              <a:spcBef>
                <a:spcPts val="0"/>
              </a:spcBef>
              <a:spcAft>
                <a:spcPts val="450"/>
              </a:spcAft>
              <a:buClrTx/>
              <a:buFont typeface="Lucida Grande"/>
              <a:buChar char="-"/>
              <a:defRPr sz="1200" kern="1200">
                <a:solidFill>
                  <a:srgbClr val="000000"/>
                </a:solidFill>
                <a:latin typeface="Calibri"/>
                <a:ea typeface="+mn-ea"/>
                <a:cs typeface="Calibri"/>
              </a:defRPr>
            </a:lvl2pPr>
            <a:lvl3pPr marL="857250" indent="-132160" algn="l" defTabSz="685800" rtl="0" eaLnBrk="1" latinLnBrk="0" hangingPunct="1">
              <a:lnSpc>
                <a:spcPct val="110000"/>
              </a:lnSpc>
              <a:spcBef>
                <a:spcPts val="0"/>
              </a:spcBef>
              <a:spcAft>
                <a:spcPts val="450"/>
              </a:spcAft>
              <a:buClrTx/>
              <a:buFont typeface="Arial"/>
              <a:buChar char="•"/>
              <a:defRPr sz="1050" kern="1200">
                <a:solidFill>
                  <a:srgbClr val="000000"/>
                </a:solidFill>
                <a:latin typeface="Calibri"/>
                <a:ea typeface="+mn-ea"/>
                <a:cs typeface="Calibri"/>
              </a:defRPr>
            </a:lvl3pPr>
            <a:lvl4pPr marL="1200150" indent="-130969" algn="l" defTabSz="685800" rtl="0" eaLnBrk="1" latinLnBrk="0" hangingPunct="1">
              <a:lnSpc>
                <a:spcPct val="110000"/>
              </a:lnSpc>
              <a:spcBef>
                <a:spcPts val="0"/>
              </a:spcBef>
              <a:spcAft>
                <a:spcPts val="450"/>
              </a:spcAft>
              <a:buClrTx/>
              <a:buFont typeface="Courier New"/>
              <a:buChar char="o"/>
              <a:defRPr sz="900" kern="1200">
                <a:solidFill>
                  <a:srgbClr val="000000"/>
                </a:solidFill>
                <a:latin typeface="Calibri"/>
                <a:ea typeface="+mn-ea"/>
                <a:cs typeface="Calibri"/>
              </a:defRPr>
            </a:lvl4pPr>
            <a:lvl5pPr marL="1543050" indent="-128588" algn="l" defTabSz="685800" rtl="0" eaLnBrk="1" latinLnBrk="0" hangingPunct="1">
              <a:lnSpc>
                <a:spcPct val="110000"/>
              </a:lnSpc>
              <a:spcBef>
                <a:spcPts val="0"/>
              </a:spcBef>
              <a:spcAft>
                <a:spcPts val="450"/>
              </a:spcAft>
              <a:buClrTx/>
              <a:buFont typeface="Lucida Grande"/>
              <a:buChar char="﹣"/>
              <a:defRPr sz="900" kern="1200" baseline="0">
                <a:solidFill>
                  <a:srgbClr val="000000"/>
                </a:solidFill>
                <a:latin typeface="Calibri"/>
                <a:ea typeface="+mn-ea"/>
                <a:cs typeface="Calibri"/>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a:lstStyle>
          <a:p>
            <a:r>
              <a:rPr lang="en-US" dirty="0"/>
              <a:t>PATHWAY ONE</a:t>
            </a:r>
          </a:p>
        </p:txBody>
      </p:sp>
      <p:sp>
        <p:nvSpPr>
          <p:cNvPr id="6" name="Text Placeholder 4">
            <a:extLst>
              <a:ext uri="{FF2B5EF4-FFF2-40B4-BE49-F238E27FC236}">
                <a16:creationId xmlns:a16="http://schemas.microsoft.com/office/drawing/2014/main" id="{882F57D1-F5A0-A326-078F-6CF731E0EDC9}"/>
              </a:ext>
            </a:extLst>
          </p:cNvPr>
          <p:cNvSpPr txBox="1">
            <a:spLocks/>
          </p:cNvSpPr>
          <p:nvPr/>
        </p:nvSpPr>
        <p:spPr>
          <a:xfrm>
            <a:off x="3165475" y="722415"/>
            <a:ext cx="2667000" cy="328510"/>
          </a:xfrm>
          <a:prstGeom prst="rect">
            <a:avLst/>
          </a:prstGeom>
          <a:solidFill>
            <a:schemeClr val="tx2"/>
          </a:solidFill>
        </p:spPr>
        <p:txBody>
          <a:bodyPr anchor="ctr">
            <a:normAutofit lnSpcReduction="10000"/>
          </a:bodyPr>
          <a:lstStyle>
            <a:lvl1pPr marL="0" indent="0" algn="ctr" defTabSz="685800" rtl="0" eaLnBrk="1" latinLnBrk="0" hangingPunct="1">
              <a:lnSpc>
                <a:spcPct val="110000"/>
              </a:lnSpc>
              <a:spcBef>
                <a:spcPts val="0"/>
              </a:spcBef>
              <a:spcAft>
                <a:spcPts val="450"/>
              </a:spcAft>
              <a:buClrTx/>
              <a:buFont typeface="Arial"/>
              <a:buNone/>
              <a:defRPr sz="1500" b="1" kern="1200">
                <a:solidFill>
                  <a:schemeClr val="bg1"/>
                </a:solidFill>
                <a:latin typeface="Calibri"/>
                <a:ea typeface="+mn-ea"/>
                <a:cs typeface="Calibri"/>
              </a:defRPr>
            </a:lvl1pPr>
            <a:lvl2pPr marL="342900" indent="-137160" algn="l" defTabSz="685800" rtl="0" eaLnBrk="1" latinLnBrk="0" hangingPunct="1">
              <a:lnSpc>
                <a:spcPct val="110000"/>
              </a:lnSpc>
              <a:spcBef>
                <a:spcPts val="0"/>
              </a:spcBef>
              <a:spcAft>
                <a:spcPts val="450"/>
              </a:spcAft>
              <a:buClrTx/>
              <a:buFont typeface="Lucida Grande"/>
              <a:buChar char="-"/>
              <a:defRPr sz="1200" kern="1200">
                <a:solidFill>
                  <a:srgbClr val="000000"/>
                </a:solidFill>
                <a:latin typeface="Calibri"/>
                <a:ea typeface="+mn-ea"/>
                <a:cs typeface="Calibri"/>
              </a:defRPr>
            </a:lvl2pPr>
            <a:lvl3pPr marL="857250" indent="-132160" algn="l" defTabSz="685800" rtl="0" eaLnBrk="1" latinLnBrk="0" hangingPunct="1">
              <a:lnSpc>
                <a:spcPct val="110000"/>
              </a:lnSpc>
              <a:spcBef>
                <a:spcPts val="0"/>
              </a:spcBef>
              <a:spcAft>
                <a:spcPts val="450"/>
              </a:spcAft>
              <a:buClrTx/>
              <a:buFont typeface="Arial"/>
              <a:buChar char="•"/>
              <a:defRPr sz="1050" kern="1200">
                <a:solidFill>
                  <a:srgbClr val="000000"/>
                </a:solidFill>
                <a:latin typeface="Calibri"/>
                <a:ea typeface="+mn-ea"/>
                <a:cs typeface="Calibri"/>
              </a:defRPr>
            </a:lvl3pPr>
            <a:lvl4pPr marL="1200150" indent="-130969" algn="l" defTabSz="685800" rtl="0" eaLnBrk="1" latinLnBrk="0" hangingPunct="1">
              <a:lnSpc>
                <a:spcPct val="110000"/>
              </a:lnSpc>
              <a:spcBef>
                <a:spcPts val="0"/>
              </a:spcBef>
              <a:spcAft>
                <a:spcPts val="450"/>
              </a:spcAft>
              <a:buClrTx/>
              <a:buFont typeface="Courier New"/>
              <a:buChar char="o"/>
              <a:defRPr sz="900" kern="1200">
                <a:solidFill>
                  <a:srgbClr val="000000"/>
                </a:solidFill>
                <a:latin typeface="Calibri"/>
                <a:ea typeface="+mn-ea"/>
                <a:cs typeface="Calibri"/>
              </a:defRPr>
            </a:lvl4pPr>
            <a:lvl5pPr marL="1543050" indent="-128588" algn="l" defTabSz="685800" rtl="0" eaLnBrk="1" latinLnBrk="0" hangingPunct="1">
              <a:lnSpc>
                <a:spcPct val="110000"/>
              </a:lnSpc>
              <a:spcBef>
                <a:spcPts val="0"/>
              </a:spcBef>
              <a:spcAft>
                <a:spcPts val="450"/>
              </a:spcAft>
              <a:buClrTx/>
              <a:buFont typeface="Lucida Grande"/>
              <a:buChar char="﹣"/>
              <a:defRPr sz="900" kern="1200" baseline="0">
                <a:solidFill>
                  <a:srgbClr val="000000"/>
                </a:solidFill>
                <a:latin typeface="Calibri"/>
                <a:ea typeface="+mn-ea"/>
                <a:cs typeface="Calibri"/>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a:lstStyle>
          <a:p>
            <a:r>
              <a:rPr lang="en-US" dirty="0"/>
              <a:t>PATHWAY TWO</a:t>
            </a:r>
          </a:p>
        </p:txBody>
      </p:sp>
      <p:sp>
        <p:nvSpPr>
          <p:cNvPr id="7" name="Text Placeholder 4">
            <a:extLst>
              <a:ext uri="{FF2B5EF4-FFF2-40B4-BE49-F238E27FC236}">
                <a16:creationId xmlns:a16="http://schemas.microsoft.com/office/drawing/2014/main" id="{A4558FD2-3537-96AD-8E3A-ACDE5C8ADD91}"/>
              </a:ext>
            </a:extLst>
          </p:cNvPr>
          <p:cNvSpPr txBox="1">
            <a:spLocks/>
          </p:cNvSpPr>
          <p:nvPr/>
        </p:nvSpPr>
        <p:spPr>
          <a:xfrm>
            <a:off x="6248399" y="722415"/>
            <a:ext cx="2667000" cy="328510"/>
          </a:xfrm>
          <a:prstGeom prst="rect">
            <a:avLst/>
          </a:prstGeom>
          <a:solidFill>
            <a:schemeClr val="tx2"/>
          </a:solidFill>
        </p:spPr>
        <p:txBody>
          <a:bodyPr anchor="ctr">
            <a:normAutofit lnSpcReduction="10000"/>
          </a:bodyPr>
          <a:lstStyle>
            <a:lvl1pPr marL="0" indent="0" algn="ctr" defTabSz="685800" rtl="0" eaLnBrk="1" latinLnBrk="0" hangingPunct="1">
              <a:lnSpc>
                <a:spcPct val="110000"/>
              </a:lnSpc>
              <a:spcBef>
                <a:spcPts val="0"/>
              </a:spcBef>
              <a:spcAft>
                <a:spcPts val="450"/>
              </a:spcAft>
              <a:buClrTx/>
              <a:buFont typeface="Arial"/>
              <a:buNone/>
              <a:defRPr sz="1500" b="1" kern="1200">
                <a:solidFill>
                  <a:schemeClr val="bg1"/>
                </a:solidFill>
                <a:latin typeface="Calibri"/>
                <a:ea typeface="+mn-ea"/>
                <a:cs typeface="Calibri"/>
              </a:defRPr>
            </a:lvl1pPr>
            <a:lvl2pPr marL="342900" indent="-137160" algn="l" defTabSz="685800" rtl="0" eaLnBrk="1" latinLnBrk="0" hangingPunct="1">
              <a:lnSpc>
                <a:spcPct val="110000"/>
              </a:lnSpc>
              <a:spcBef>
                <a:spcPts val="0"/>
              </a:spcBef>
              <a:spcAft>
                <a:spcPts val="450"/>
              </a:spcAft>
              <a:buClrTx/>
              <a:buFont typeface="Lucida Grande"/>
              <a:buChar char="-"/>
              <a:defRPr sz="1200" kern="1200">
                <a:solidFill>
                  <a:srgbClr val="000000"/>
                </a:solidFill>
                <a:latin typeface="Calibri"/>
                <a:ea typeface="+mn-ea"/>
                <a:cs typeface="Calibri"/>
              </a:defRPr>
            </a:lvl2pPr>
            <a:lvl3pPr marL="857250" indent="-132160" algn="l" defTabSz="685800" rtl="0" eaLnBrk="1" latinLnBrk="0" hangingPunct="1">
              <a:lnSpc>
                <a:spcPct val="110000"/>
              </a:lnSpc>
              <a:spcBef>
                <a:spcPts val="0"/>
              </a:spcBef>
              <a:spcAft>
                <a:spcPts val="450"/>
              </a:spcAft>
              <a:buClrTx/>
              <a:buFont typeface="Arial"/>
              <a:buChar char="•"/>
              <a:defRPr sz="1050" kern="1200">
                <a:solidFill>
                  <a:srgbClr val="000000"/>
                </a:solidFill>
                <a:latin typeface="Calibri"/>
                <a:ea typeface="+mn-ea"/>
                <a:cs typeface="Calibri"/>
              </a:defRPr>
            </a:lvl3pPr>
            <a:lvl4pPr marL="1200150" indent="-130969" algn="l" defTabSz="685800" rtl="0" eaLnBrk="1" latinLnBrk="0" hangingPunct="1">
              <a:lnSpc>
                <a:spcPct val="110000"/>
              </a:lnSpc>
              <a:spcBef>
                <a:spcPts val="0"/>
              </a:spcBef>
              <a:spcAft>
                <a:spcPts val="450"/>
              </a:spcAft>
              <a:buClrTx/>
              <a:buFont typeface="Courier New"/>
              <a:buChar char="o"/>
              <a:defRPr sz="900" kern="1200">
                <a:solidFill>
                  <a:srgbClr val="000000"/>
                </a:solidFill>
                <a:latin typeface="Calibri"/>
                <a:ea typeface="+mn-ea"/>
                <a:cs typeface="Calibri"/>
              </a:defRPr>
            </a:lvl4pPr>
            <a:lvl5pPr marL="1543050" indent="-128588" algn="l" defTabSz="685800" rtl="0" eaLnBrk="1" latinLnBrk="0" hangingPunct="1">
              <a:lnSpc>
                <a:spcPct val="110000"/>
              </a:lnSpc>
              <a:spcBef>
                <a:spcPts val="0"/>
              </a:spcBef>
              <a:spcAft>
                <a:spcPts val="450"/>
              </a:spcAft>
              <a:buClrTx/>
              <a:buFont typeface="Lucida Grande"/>
              <a:buChar char="﹣"/>
              <a:defRPr sz="900" kern="1200" baseline="0">
                <a:solidFill>
                  <a:srgbClr val="000000"/>
                </a:solidFill>
                <a:latin typeface="Calibri"/>
                <a:ea typeface="+mn-ea"/>
                <a:cs typeface="Calibri"/>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a:lstStyle>
          <a:p>
            <a:r>
              <a:rPr lang="en-US" dirty="0"/>
              <a:t>PATHWAY THREE</a:t>
            </a:r>
          </a:p>
        </p:txBody>
      </p:sp>
      <p:sp>
        <p:nvSpPr>
          <p:cNvPr id="9" name="TextBox 8">
            <a:extLst>
              <a:ext uri="{FF2B5EF4-FFF2-40B4-BE49-F238E27FC236}">
                <a16:creationId xmlns:a16="http://schemas.microsoft.com/office/drawing/2014/main" id="{54EA6B89-C5C7-C0BE-3E89-D608F925FD95}"/>
              </a:ext>
            </a:extLst>
          </p:cNvPr>
          <p:cNvSpPr txBox="1"/>
          <p:nvPr/>
        </p:nvSpPr>
        <p:spPr>
          <a:xfrm>
            <a:off x="82551" y="1208830"/>
            <a:ext cx="2687637" cy="2839239"/>
          </a:xfrm>
          <a:prstGeom prst="rect">
            <a:avLst/>
          </a:prstGeom>
          <a:noFill/>
        </p:spPr>
        <p:txBody>
          <a:bodyPr wrap="square">
            <a:spAutoFit/>
          </a:bodyPr>
          <a:lstStyle/>
          <a:p>
            <a:pPr marL="171450" indent="-171450">
              <a:buFont typeface="Arial" panose="020B0604020202020204" pitchFamily="34" charset="0"/>
              <a:buChar char="•"/>
            </a:pPr>
            <a:r>
              <a:rPr lang="en-US" sz="1050" b="1" dirty="0">
                <a:solidFill>
                  <a:schemeClr val="tx1"/>
                </a:solidFill>
              </a:rPr>
              <a:t>When you apply </a:t>
            </a:r>
          </a:p>
          <a:p>
            <a:pPr marL="514350" lvl="1" indent="-171450">
              <a:buFont typeface="Arial" panose="020B0604020202020204" pitchFamily="34" charset="0"/>
              <a:buChar char="•"/>
            </a:pPr>
            <a:r>
              <a:rPr lang="en-US" sz="1050" dirty="0">
                <a:solidFill>
                  <a:schemeClr val="tx1"/>
                </a:solidFill>
              </a:rPr>
              <a:t>You must be an MGMA member</a:t>
            </a:r>
          </a:p>
          <a:p>
            <a:pPr marL="514350" lvl="1" indent="-171450">
              <a:buFont typeface="Arial" panose="020B0604020202020204" pitchFamily="34" charset="0"/>
              <a:buChar char="•"/>
            </a:pPr>
            <a:r>
              <a:rPr lang="en-US" sz="1050" dirty="0">
                <a:solidFill>
                  <a:schemeClr val="tx1"/>
                </a:solidFill>
              </a:rPr>
              <a:t>Purchase your ACMPE Board Certification Application</a:t>
            </a:r>
          </a:p>
          <a:p>
            <a:pPr marL="514350" lvl="1" indent="-171450">
              <a:buFont typeface="Arial" panose="020B0604020202020204" pitchFamily="34" charset="0"/>
              <a:buChar char="•"/>
            </a:pPr>
            <a:r>
              <a:rPr lang="en-US" sz="1050" dirty="0">
                <a:solidFill>
                  <a:schemeClr val="tx1"/>
                </a:solidFill>
              </a:rPr>
              <a:t>Submit your application for a review of your education AND/OR healthcare requirements</a:t>
            </a:r>
          </a:p>
          <a:p>
            <a:pPr marL="171450" indent="-171450">
              <a:buFont typeface="Arial" panose="020B0604020202020204" pitchFamily="34" charset="0"/>
              <a:buChar char="•"/>
            </a:pPr>
            <a:r>
              <a:rPr lang="en-US" sz="1050" b="1" dirty="0">
                <a:solidFill>
                  <a:schemeClr val="tx1"/>
                </a:solidFill>
              </a:rPr>
              <a:t>Once accepted into the program</a:t>
            </a:r>
          </a:p>
          <a:p>
            <a:pPr marL="514350" lvl="1" indent="-171450">
              <a:buFont typeface="Arial" panose="020B0604020202020204" pitchFamily="34" charset="0"/>
              <a:buChar char="•"/>
            </a:pPr>
            <a:r>
              <a:rPr lang="en-US" sz="1050" dirty="0">
                <a:solidFill>
                  <a:schemeClr val="tx1"/>
                </a:solidFill>
              </a:rPr>
              <a:t>Pass multiple-choice exam</a:t>
            </a:r>
          </a:p>
          <a:p>
            <a:pPr marL="514350" lvl="1" indent="-171450">
              <a:buFont typeface="Arial" panose="020B0604020202020204" pitchFamily="34" charset="0"/>
              <a:buChar char="•"/>
            </a:pPr>
            <a:r>
              <a:rPr lang="en-US" sz="1050" dirty="0">
                <a:solidFill>
                  <a:schemeClr val="tx1"/>
                </a:solidFill>
              </a:rPr>
              <a:t>Pass scenario-based exam</a:t>
            </a:r>
          </a:p>
          <a:p>
            <a:pPr marL="514350" lvl="1" indent="-171450">
              <a:buFont typeface="Arial" panose="020B0604020202020204" pitchFamily="34" charset="0"/>
              <a:buChar char="•"/>
            </a:pPr>
            <a:r>
              <a:rPr lang="en-US" sz="1050" dirty="0">
                <a:solidFill>
                  <a:schemeClr val="tx1"/>
                </a:solidFill>
              </a:rPr>
              <a:t>Earn 50 hours of continuing education </a:t>
            </a:r>
          </a:p>
          <a:p>
            <a:pPr marL="514350" lvl="1" indent="-171450">
              <a:buFont typeface="Arial" panose="020B0604020202020204" pitchFamily="34" charset="0"/>
              <a:buChar char="•"/>
            </a:pPr>
            <a:r>
              <a:rPr lang="en-US" sz="1050" dirty="0">
                <a:solidFill>
                  <a:schemeClr val="tx1"/>
                </a:solidFill>
              </a:rPr>
              <a:t>Receive Board approval for your CMPE designation </a:t>
            </a:r>
            <a:endParaRPr lang="en-US" sz="1400" dirty="0">
              <a:solidFill>
                <a:schemeClr val="tx1"/>
              </a:solidFill>
            </a:endParaRPr>
          </a:p>
        </p:txBody>
      </p:sp>
      <p:sp>
        <p:nvSpPr>
          <p:cNvPr id="14" name="TextBox 13">
            <a:extLst>
              <a:ext uri="{FF2B5EF4-FFF2-40B4-BE49-F238E27FC236}">
                <a16:creationId xmlns:a16="http://schemas.microsoft.com/office/drawing/2014/main" id="{ED908652-37C9-F01F-52DA-9A4A8C81DA77}"/>
              </a:ext>
            </a:extLst>
          </p:cNvPr>
          <p:cNvSpPr txBox="1"/>
          <p:nvPr/>
        </p:nvSpPr>
        <p:spPr>
          <a:xfrm>
            <a:off x="6208712" y="1208830"/>
            <a:ext cx="2687637" cy="2839239"/>
          </a:xfrm>
          <a:prstGeom prst="rect">
            <a:avLst/>
          </a:prstGeom>
          <a:noFill/>
        </p:spPr>
        <p:txBody>
          <a:bodyPr wrap="square">
            <a:spAutoFit/>
          </a:bodyPr>
          <a:lstStyle/>
          <a:p>
            <a:pPr marL="171450" indent="-171450">
              <a:buFont typeface="Arial" panose="020B0604020202020204" pitchFamily="34" charset="0"/>
              <a:buChar char="•"/>
            </a:pPr>
            <a:r>
              <a:rPr lang="en-US" sz="1050" b="1" dirty="0">
                <a:solidFill>
                  <a:schemeClr val="tx1"/>
                </a:solidFill>
              </a:rPr>
              <a:t>When you apply </a:t>
            </a:r>
          </a:p>
          <a:p>
            <a:pPr marL="514350" lvl="1" indent="-171450">
              <a:buFont typeface="Arial" panose="020B0604020202020204" pitchFamily="34" charset="0"/>
              <a:buChar char="•"/>
            </a:pPr>
            <a:r>
              <a:rPr lang="en-US" sz="1050" dirty="0">
                <a:solidFill>
                  <a:schemeClr val="tx1"/>
                </a:solidFill>
              </a:rPr>
              <a:t>You must be an MGMA member</a:t>
            </a:r>
          </a:p>
          <a:p>
            <a:pPr marL="514350" lvl="1" indent="-171450">
              <a:buFont typeface="Arial" panose="020B0604020202020204" pitchFamily="34" charset="0"/>
              <a:buChar char="•"/>
            </a:pPr>
            <a:r>
              <a:rPr lang="en-US" sz="1050" dirty="0">
                <a:solidFill>
                  <a:schemeClr val="tx1"/>
                </a:solidFill>
              </a:rPr>
              <a:t>Purchase your ACMPE Board Certification Application</a:t>
            </a:r>
          </a:p>
          <a:p>
            <a:pPr marL="514350" lvl="1" indent="-171450">
              <a:buFont typeface="Arial" panose="020B0604020202020204" pitchFamily="34" charset="0"/>
              <a:buChar char="•"/>
            </a:pPr>
            <a:r>
              <a:rPr lang="en-US" sz="1050" dirty="0">
                <a:solidFill>
                  <a:schemeClr val="tx1"/>
                </a:solidFill>
              </a:rPr>
              <a:t>Submit your application for a review of your education AND/OR healthcare requirements</a:t>
            </a:r>
          </a:p>
          <a:p>
            <a:pPr marL="171450" indent="-171450">
              <a:buFont typeface="Arial" panose="020B0604020202020204" pitchFamily="34" charset="0"/>
              <a:buChar char="•"/>
            </a:pPr>
            <a:r>
              <a:rPr lang="en-US" sz="1050" b="1" dirty="0">
                <a:solidFill>
                  <a:schemeClr val="tx1"/>
                </a:solidFill>
              </a:rPr>
              <a:t>Once accepted into the program</a:t>
            </a:r>
          </a:p>
          <a:p>
            <a:pPr marL="514350" lvl="1" indent="-171450">
              <a:buFont typeface="Arial" panose="020B0604020202020204" pitchFamily="34" charset="0"/>
              <a:buChar char="•"/>
            </a:pPr>
            <a:r>
              <a:rPr lang="en-US" sz="1050" dirty="0">
                <a:solidFill>
                  <a:schemeClr val="tx1"/>
                </a:solidFill>
              </a:rPr>
              <a:t>Pass multiple-choice exam</a:t>
            </a:r>
          </a:p>
          <a:p>
            <a:pPr marL="514350" lvl="1" indent="-171450">
              <a:buFont typeface="Arial" panose="020B0604020202020204" pitchFamily="34" charset="0"/>
              <a:buChar char="•"/>
            </a:pPr>
            <a:r>
              <a:rPr lang="en-US" sz="1050" dirty="0">
                <a:solidFill>
                  <a:schemeClr val="tx1"/>
                </a:solidFill>
              </a:rPr>
              <a:t>Pass scenario-based exam</a:t>
            </a:r>
          </a:p>
          <a:p>
            <a:pPr marL="514350" lvl="1" indent="-171450">
              <a:buFont typeface="Arial" panose="020B0604020202020204" pitchFamily="34" charset="0"/>
              <a:buChar char="•"/>
            </a:pPr>
            <a:r>
              <a:rPr lang="en-US" sz="1050" dirty="0">
                <a:solidFill>
                  <a:schemeClr val="tx1"/>
                </a:solidFill>
              </a:rPr>
              <a:t>Earn 50 hours of continuing education </a:t>
            </a:r>
          </a:p>
          <a:p>
            <a:pPr marL="514350" lvl="1" indent="-171450">
              <a:buFont typeface="Arial" panose="020B0604020202020204" pitchFamily="34" charset="0"/>
              <a:buChar char="•"/>
            </a:pPr>
            <a:r>
              <a:rPr lang="en-US" sz="1050" dirty="0">
                <a:solidFill>
                  <a:schemeClr val="tx1"/>
                </a:solidFill>
              </a:rPr>
              <a:t>Receive Board approval for your CMPE designation </a:t>
            </a:r>
            <a:endParaRPr lang="en-US" sz="1400" dirty="0">
              <a:solidFill>
                <a:schemeClr val="tx1"/>
              </a:solidFill>
            </a:endParaRPr>
          </a:p>
        </p:txBody>
      </p:sp>
      <p:sp>
        <p:nvSpPr>
          <p:cNvPr id="16" name="TextBox 15">
            <a:extLst>
              <a:ext uri="{FF2B5EF4-FFF2-40B4-BE49-F238E27FC236}">
                <a16:creationId xmlns:a16="http://schemas.microsoft.com/office/drawing/2014/main" id="{5F3954F2-8F58-1E3B-13AD-E883C4948F91}"/>
              </a:ext>
            </a:extLst>
          </p:cNvPr>
          <p:cNvSpPr txBox="1"/>
          <p:nvPr/>
        </p:nvSpPr>
        <p:spPr>
          <a:xfrm>
            <a:off x="3165475" y="1208830"/>
            <a:ext cx="2667000" cy="3323987"/>
          </a:xfrm>
          <a:prstGeom prst="rect">
            <a:avLst/>
          </a:prstGeom>
          <a:noFill/>
        </p:spPr>
        <p:txBody>
          <a:bodyPr wrap="square">
            <a:spAutoFit/>
          </a:bodyPr>
          <a:lstStyle/>
          <a:p>
            <a:pPr marL="171450" indent="-171450">
              <a:buFont typeface="Arial" panose="020B0604020202020204" pitchFamily="34" charset="0"/>
              <a:buChar char="•"/>
            </a:pPr>
            <a:r>
              <a:rPr lang="en-US" sz="1050" b="1" dirty="0">
                <a:solidFill>
                  <a:schemeClr val="tx1"/>
                </a:solidFill>
              </a:rPr>
              <a:t>When you apply</a:t>
            </a:r>
          </a:p>
          <a:p>
            <a:pPr marL="514350" lvl="1" indent="-171450">
              <a:buFont typeface="Arial" panose="020B0604020202020204" pitchFamily="34" charset="0"/>
              <a:buChar char="•"/>
            </a:pPr>
            <a:r>
              <a:rPr lang="en-US" sz="1050" dirty="0">
                <a:solidFill>
                  <a:schemeClr val="tx1"/>
                </a:solidFill>
              </a:rPr>
              <a:t>You must be an MGMA member</a:t>
            </a:r>
          </a:p>
          <a:p>
            <a:pPr marL="514350" lvl="1" indent="-171450">
              <a:buFont typeface="Arial" panose="020B0604020202020204" pitchFamily="34" charset="0"/>
              <a:buChar char="•"/>
            </a:pPr>
            <a:r>
              <a:rPr lang="en-US" sz="1050" dirty="0">
                <a:solidFill>
                  <a:schemeClr val="tx1"/>
                </a:solidFill>
              </a:rPr>
              <a:t>Purchase your ACMPE Board Certification Application</a:t>
            </a:r>
          </a:p>
          <a:p>
            <a:pPr marL="514350" lvl="1" indent="-171450">
              <a:buFont typeface="Arial" panose="020B0604020202020204" pitchFamily="34" charset="0"/>
              <a:buChar char="•"/>
            </a:pPr>
            <a:r>
              <a:rPr lang="en-US" sz="1050" dirty="0">
                <a:solidFill>
                  <a:schemeClr val="tx1"/>
                </a:solidFill>
              </a:rPr>
              <a:t>Submit your application for a review, and agree to pathway two</a:t>
            </a:r>
          </a:p>
          <a:p>
            <a:pPr marL="171450" indent="-171450">
              <a:buFont typeface="Arial" panose="020B0604020202020204" pitchFamily="34" charset="0"/>
              <a:buChar char="•"/>
            </a:pPr>
            <a:r>
              <a:rPr lang="en-US" sz="1050" b="1" dirty="0">
                <a:solidFill>
                  <a:schemeClr val="tx1"/>
                </a:solidFill>
              </a:rPr>
              <a:t>Once accepted into the program</a:t>
            </a:r>
          </a:p>
          <a:p>
            <a:pPr marL="514350" lvl="1" indent="-171450">
              <a:buFont typeface="Arial" panose="020B0604020202020204" pitchFamily="34" charset="0"/>
              <a:buChar char="•"/>
            </a:pPr>
            <a:r>
              <a:rPr lang="en-US" sz="1050" dirty="0">
                <a:solidFill>
                  <a:schemeClr val="tx1"/>
                </a:solidFill>
              </a:rPr>
              <a:t>Pass multiple-choice exam</a:t>
            </a:r>
          </a:p>
          <a:p>
            <a:pPr marL="514350" lvl="1" indent="-171450">
              <a:buFont typeface="Arial" panose="020B0604020202020204" pitchFamily="34" charset="0"/>
              <a:buChar char="•"/>
            </a:pPr>
            <a:r>
              <a:rPr lang="en-US" sz="1050" dirty="0">
                <a:solidFill>
                  <a:schemeClr val="tx1"/>
                </a:solidFill>
              </a:rPr>
              <a:t>Earn 50 hours of continuing education </a:t>
            </a:r>
          </a:p>
          <a:p>
            <a:pPr marL="171450" indent="-171450">
              <a:buFont typeface="Arial" panose="020B0604020202020204" pitchFamily="34" charset="0"/>
              <a:buChar char="•"/>
            </a:pPr>
            <a:r>
              <a:rPr lang="en-US" sz="1050" b="1" dirty="0">
                <a:solidFill>
                  <a:schemeClr val="tx1"/>
                </a:solidFill>
              </a:rPr>
              <a:t>Complete your Bachelors or 120 college credit hours and two years of healthcare experience </a:t>
            </a:r>
          </a:p>
          <a:p>
            <a:pPr marL="514350" lvl="1" indent="-171450">
              <a:buFont typeface="Arial" panose="020B0604020202020204" pitchFamily="34" charset="0"/>
              <a:buChar char="•"/>
            </a:pPr>
            <a:r>
              <a:rPr lang="en-US" sz="1050" dirty="0">
                <a:solidFill>
                  <a:schemeClr val="tx1"/>
                </a:solidFill>
              </a:rPr>
              <a:t>Scenario-based exam</a:t>
            </a:r>
          </a:p>
          <a:p>
            <a:pPr marL="514350" lvl="1" indent="-171450">
              <a:buFont typeface="Arial" panose="020B0604020202020204" pitchFamily="34" charset="0"/>
              <a:buChar char="•"/>
            </a:pPr>
            <a:r>
              <a:rPr lang="en-US" sz="1050" dirty="0">
                <a:solidFill>
                  <a:schemeClr val="tx1"/>
                </a:solidFill>
              </a:rPr>
              <a:t>Receive Board approval for your CMPE designation </a:t>
            </a:r>
          </a:p>
        </p:txBody>
      </p:sp>
    </p:spTree>
    <p:extLst>
      <p:ext uri="{BB962C8B-B14F-4D97-AF65-F5344CB8AC3E}">
        <p14:creationId xmlns:p14="http://schemas.microsoft.com/office/powerpoint/2010/main" val="414447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F983E6-12D5-4CA9-BEC6-071DD3BD2215}"/>
              </a:ext>
            </a:extLst>
          </p:cNvPr>
          <p:cNvSpPr>
            <a:spLocks noGrp="1"/>
          </p:cNvSpPr>
          <p:nvPr>
            <p:ph type="body" sz="quarter" idx="13"/>
          </p:nvPr>
        </p:nvSpPr>
        <p:spPr>
          <a:xfrm>
            <a:off x="457200" y="457199"/>
            <a:ext cx="8229600" cy="1279525"/>
          </a:xfrm>
          <a:prstGeom prst="rect">
            <a:avLst/>
          </a:prstGeom>
        </p:spPr>
        <p:txBody>
          <a:bodyPr/>
          <a:lstStyle/>
          <a:p>
            <a:pPr marL="0" indent="0">
              <a:lnSpc>
                <a:spcPct val="90000"/>
              </a:lnSpc>
              <a:buNone/>
            </a:pPr>
            <a:r>
              <a:rPr lang="en-US" sz="1400" i="1" dirty="0"/>
              <a:t>“Outside of a master’s degree in public health, there are not any formal education programs I know of specific to nuances of running a medical practice.  The business of medicine is not like other businesses because the majority of our payments stem from 3rd parties each having their own specific rules and requirements surrounding payment of our services, thus it requires specific education modules and understanding of complex processes needed in order to successfully lead or run a physician group.  The educational programs and path to the board certification program through MGMA enables people that have chosen to be leaders in this profession, to be formally recognized in their pursuit to further their education in the business of medicine.”</a:t>
            </a:r>
          </a:p>
          <a:p>
            <a:pPr marL="0" indent="0">
              <a:lnSpc>
                <a:spcPct val="90000"/>
              </a:lnSpc>
              <a:buNone/>
            </a:pPr>
            <a:endParaRPr lang="en-US" sz="1400" i="1" dirty="0"/>
          </a:p>
          <a:p>
            <a:pPr marL="0" indent="0">
              <a:lnSpc>
                <a:spcPct val="90000"/>
              </a:lnSpc>
              <a:buNone/>
            </a:pPr>
            <a:r>
              <a:rPr lang="en-US" sz="1400" i="1" dirty="0"/>
              <a:t>Kelly Ladd, FACMPE</a:t>
            </a:r>
          </a:p>
          <a:p>
            <a:pPr marL="0" indent="0">
              <a:lnSpc>
                <a:spcPct val="90000"/>
              </a:lnSpc>
              <a:buNone/>
            </a:pPr>
            <a:r>
              <a:rPr lang="en-US" sz="1400" i="1" dirty="0"/>
              <a:t>Woodstock, GA</a:t>
            </a:r>
          </a:p>
        </p:txBody>
      </p:sp>
    </p:spTree>
    <p:extLst>
      <p:ext uri="{BB962C8B-B14F-4D97-AF65-F5344CB8AC3E}">
        <p14:creationId xmlns:p14="http://schemas.microsoft.com/office/powerpoint/2010/main" val="149259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4D1781-EFCD-D04E-552F-639E67046093}"/>
              </a:ext>
            </a:extLst>
          </p:cNvPr>
          <p:cNvSpPr>
            <a:spLocks noGrp="1"/>
          </p:cNvSpPr>
          <p:nvPr>
            <p:ph type="body" sz="quarter" idx="11"/>
          </p:nvPr>
        </p:nvSpPr>
        <p:spPr>
          <a:xfrm>
            <a:off x="2478301" y="1139373"/>
            <a:ext cx="4732338" cy="208280"/>
          </a:xfrm>
        </p:spPr>
        <p:txBody>
          <a:bodyPr/>
          <a:lstStyle/>
          <a:p>
            <a:r>
              <a:rPr lang="en-US" b="1" dirty="0">
                <a:latin typeface="Calibri" panose="020F0502020204030204" pitchFamily="34" charset="0"/>
                <a:cs typeface="Calibri" panose="020F0502020204030204" pitchFamily="34" charset="0"/>
              </a:rPr>
              <a:t>Objective of completing Fellowship </a:t>
            </a:r>
          </a:p>
          <a:p>
            <a:endParaRPr lang="en-US" dirty="0"/>
          </a:p>
        </p:txBody>
      </p:sp>
      <p:sp>
        <p:nvSpPr>
          <p:cNvPr id="4" name="Text Placeholder 3">
            <a:extLst>
              <a:ext uri="{FF2B5EF4-FFF2-40B4-BE49-F238E27FC236}">
                <a16:creationId xmlns:a16="http://schemas.microsoft.com/office/drawing/2014/main" id="{AD42448F-6826-492A-D3AC-F43835BD5D5E}"/>
              </a:ext>
            </a:extLst>
          </p:cNvPr>
          <p:cNvSpPr>
            <a:spLocks noGrp="1"/>
          </p:cNvSpPr>
          <p:nvPr>
            <p:ph type="body" sz="quarter" idx="12"/>
          </p:nvPr>
        </p:nvSpPr>
        <p:spPr>
          <a:xfrm>
            <a:off x="2478301" y="1514430"/>
            <a:ext cx="6315074" cy="773587"/>
          </a:xfrm>
        </p:spPr>
        <p:txBody>
          <a:bodyPr/>
          <a:lstStyle/>
          <a:p>
            <a:pPr marL="0" indent="0">
              <a:buNone/>
            </a:pPr>
            <a:r>
              <a:rPr lang="en-US" sz="1200" dirty="0">
                <a:latin typeface="+mj-lt"/>
                <a:cs typeface="Calibri" panose="020F0502020204030204" pitchFamily="34" charset="0"/>
              </a:rPr>
              <a:t>Demonstrate leadership, innovation, and professional engagement in the healthcare industry and the advancement of the medical group management profession.</a:t>
            </a:r>
          </a:p>
          <a:p>
            <a:endParaRPr lang="en-US" dirty="0"/>
          </a:p>
        </p:txBody>
      </p:sp>
      <p:sp>
        <p:nvSpPr>
          <p:cNvPr id="5" name="Text Placeholder 4">
            <a:extLst>
              <a:ext uri="{FF2B5EF4-FFF2-40B4-BE49-F238E27FC236}">
                <a16:creationId xmlns:a16="http://schemas.microsoft.com/office/drawing/2014/main" id="{092A1CD1-AF65-06B9-D290-EA63679EDEAD}"/>
              </a:ext>
            </a:extLst>
          </p:cNvPr>
          <p:cNvSpPr>
            <a:spLocks noGrp="1"/>
          </p:cNvSpPr>
          <p:nvPr>
            <p:ph type="body" sz="quarter" idx="13"/>
          </p:nvPr>
        </p:nvSpPr>
        <p:spPr/>
        <p:txBody>
          <a:bodyPr/>
          <a:lstStyle/>
          <a:p>
            <a:r>
              <a:rPr lang="en-US" b="1" dirty="0"/>
              <a:t>APPLYING FOR FELLOWSHIP</a:t>
            </a:r>
            <a:endParaRPr lang="en-US" dirty="0"/>
          </a:p>
        </p:txBody>
      </p:sp>
      <p:sp>
        <p:nvSpPr>
          <p:cNvPr id="6" name="Text Placeholder 2">
            <a:extLst>
              <a:ext uri="{FF2B5EF4-FFF2-40B4-BE49-F238E27FC236}">
                <a16:creationId xmlns:a16="http://schemas.microsoft.com/office/drawing/2014/main" id="{8722243E-2A13-9201-BA37-A0A60BF26D4D}"/>
              </a:ext>
            </a:extLst>
          </p:cNvPr>
          <p:cNvSpPr txBox="1">
            <a:spLocks/>
          </p:cNvSpPr>
          <p:nvPr/>
        </p:nvSpPr>
        <p:spPr>
          <a:xfrm>
            <a:off x="2478301" y="2300654"/>
            <a:ext cx="4732338" cy="208280"/>
          </a:xfrm>
          <a:prstGeom prst="rect">
            <a:avLst/>
          </a:prstGeom>
        </p:spPr>
        <p:txBody>
          <a:bodyPr lIns="0" tIns="0" rIns="0" bIns="0"/>
          <a:lstStyle>
            <a:lvl1pPr marL="0">
              <a:lnSpc>
                <a:spcPts val="1400"/>
              </a:lnSpc>
              <a:defRPr sz="1200" b="1" cap="all" baseline="0">
                <a:solidFill>
                  <a:srgbClr val="0E9649"/>
                </a:solidFill>
                <a:latin typeface="+mn-lt"/>
                <a:ea typeface="+mn-ea"/>
                <a:cs typeface="+mn-cs"/>
              </a:defRPr>
            </a:lvl1pPr>
            <a:lvl2pPr marL="457200" marR="0" indent="0" defTabSz="914400" eaLnBrk="1" fontAlgn="auto" latinLnBrk="0" hangingPunct="1">
              <a:lnSpc>
                <a:spcPct val="100000"/>
              </a:lnSpc>
              <a:spcBef>
                <a:spcPts val="0"/>
              </a:spcBef>
              <a:spcAft>
                <a:spcPts val="0"/>
              </a:spcAft>
              <a:buClrTx/>
              <a:buSzTx/>
              <a:buFontTx/>
              <a:buNone/>
              <a:tabLst/>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00"/>
            <a:r>
              <a:rPr lang="en-US" b="1" kern="0" dirty="0">
                <a:latin typeface="Calibri" panose="020F0502020204030204" pitchFamily="34" charset="0"/>
                <a:cs typeface="Calibri" panose="020F0502020204030204" pitchFamily="34" charset="0"/>
              </a:rPr>
              <a:t>Core Competencies Proven by completing Fellowship</a:t>
            </a:r>
          </a:p>
          <a:p>
            <a:endParaRPr lang="en-US" kern="0" dirty="0"/>
          </a:p>
        </p:txBody>
      </p:sp>
      <p:sp>
        <p:nvSpPr>
          <p:cNvPr id="7" name="TextBox 6">
            <a:extLst>
              <a:ext uri="{FF2B5EF4-FFF2-40B4-BE49-F238E27FC236}">
                <a16:creationId xmlns:a16="http://schemas.microsoft.com/office/drawing/2014/main" id="{C86D3BDA-E351-077A-E692-56C7AD8EC52B}"/>
              </a:ext>
            </a:extLst>
          </p:cNvPr>
          <p:cNvSpPr txBox="1"/>
          <p:nvPr/>
        </p:nvSpPr>
        <p:spPr>
          <a:xfrm>
            <a:off x="2478301" y="2618330"/>
            <a:ext cx="6637124" cy="1934760"/>
          </a:xfrm>
          <a:prstGeom prst="rect">
            <a:avLst/>
          </a:prstGeom>
          <a:noFill/>
        </p:spPr>
        <p:txBody>
          <a:bodyPr wrap="square">
            <a:spAutoFit/>
          </a:bodyPr>
          <a:lstStyle/>
          <a:p>
            <a:pPr marL="0" marR="0">
              <a:lnSpc>
                <a:spcPct val="105000"/>
              </a:lnSpc>
              <a:spcBef>
                <a:spcPts val="0"/>
              </a:spcBef>
              <a:spcAft>
                <a:spcPts val="800"/>
              </a:spcAft>
            </a:pPr>
            <a:r>
              <a:rPr lang="en-US" sz="1200" dirty="0">
                <a:latin typeface="+mj-lt"/>
                <a:cs typeface="Calibri" panose="020F0502020204030204" pitchFamily="34" charset="0"/>
              </a:rPr>
              <a:t>1. Demonstrate expert knowledge and implementation of the principles of medical practice management included in the MGMA-ACMPE Body of Knowledge. </a:t>
            </a:r>
          </a:p>
          <a:p>
            <a:pPr marL="0" marR="0">
              <a:lnSpc>
                <a:spcPct val="105000"/>
              </a:lnSpc>
              <a:spcBef>
                <a:spcPts val="0"/>
              </a:spcBef>
              <a:spcAft>
                <a:spcPts val="800"/>
              </a:spcAft>
            </a:pPr>
            <a:r>
              <a:rPr lang="en-US" sz="1200" dirty="0">
                <a:latin typeface="+mj-lt"/>
                <a:cs typeface="Calibri" panose="020F0502020204030204" pitchFamily="34" charset="0"/>
              </a:rPr>
              <a:t>2. Demonstrate leadership, innovation, and strategic planning skills to achieve desired business outcomes.</a:t>
            </a:r>
          </a:p>
          <a:p>
            <a:pPr marL="0" marR="0">
              <a:lnSpc>
                <a:spcPct val="105000"/>
              </a:lnSpc>
              <a:spcBef>
                <a:spcPts val="0"/>
              </a:spcBef>
              <a:spcAft>
                <a:spcPts val="800"/>
              </a:spcAft>
            </a:pPr>
            <a:r>
              <a:rPr lang="en-US" sz="1200" dirty="0">
                <a:latin typeface="+mj-lt"/>
                <a:cs typeface="Calibri" panose="020F0502020204030204" pitchFamily="34" charset="0"/>
              </a:rPr>
              <a:t>3. Demonstrate professional engagement and service for the next generation of healthcare leaders.</a:t>
            </a:r>
          </a:p>
          <a:p>
            <a:pPr marL="0" marR="0">
              <a:lnSpc>
                <a:spcPct val="105000"/>
              </a:lnSpc>
              <a:spcBef>
                <a:spcPts val="0"/>
              </a:spcBef>
              <a:spcAft>
                <a:spcPts val="800"/>
              </a:spcAft>
            </a:pPr>
            <a:r>
              <a:rPr lang="en-US" sz="1200" dirty="0">
                <a:latin typeface="+mj-lt"/>
                <a:cs typeface="Calibri" panose="020F0502020204030204" pitchFamily="34" charset="0"/>
              </a:rPr>
              <a:t>4. Demonstrate a commitment to continuing education and professional development.</a:t>
            </a:r>
          </a:p>
        </p:txBody>
      </p:sp>
    </p:spTree>
    <p:extLst>
      <p:ext uri="{BB962C8B-B14F-4D97-AF65-F5344CB8AC3E}">
        <p14:creationId xmlns:p14="http://schemas.microsoft.com/office/powerpoint/2010/main" val="373665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4D1781-EFCD-D04E-552F-639E67046093}"/>
              </a:ext>
            </a:extLst>
          </p:cNvPr>
          <p:cNvSpPr>
            <a:spLocks noGrp="1"/>
          </p:cNvSpPr>
          <p:nvPr>
            <p:ph type="body" sz="quarter" idx="11"/>
          </p:nvPr>
        </p:nvSpPr>
        <p:spPr>
          <a:xfrm>
            <a:off x="2478301" y="1139373"/>
            <a:ext cx="4732338" cy="208280"/>
          </a:xfrm>
        </p:spPr>
        <p:txBody>
          <a:bodyPr/>
          <a:lstStyle/>
          <a:p>
            <a:r>
              <a:rPr lang="en-US" b="1" dirty="0">
                <a:latin typeface="Calibri" panose="020F0502020204030204" pitchFamily="34" charset="0"/>
                <a:cs typeface="Calibri" panose="020F0502020204030204" pitchFamily="34" charset="0"/>
              </a:rPr>
              <a:t>Application requirements</a:t>
            </a:r>
          </a:p>
          <a:p>
            <a:endParaRPr lang="en-US" dirty="0"/>
          </a:p>
        </p:txBody>
      </p:sp>
      <p:sp>
        <p:nvSpPr>
          <p:cNvPr id="4" name="Text Placeholder 3">
            <a:extLst>
              <a:ext uri="{FF2B5EF4-FFF2-40B4-BE49-F238E27FC236}">
                <a16:creationId xmlns:a16="http://schemas.microsoft.com/office/drawing/2014/main" id="{AD42448F-6826-492A-D3AC-F43835BD5D5E}"/>
              </a:ext>
            </a:extLst>
          </p:cNvPr>
          <p:cNvSpPr>
            <a:spLocks noGrp="1"/>
          </p:cNvSpPr>
          <p:nvPr>
            <p:ph type="body" sz="quarter" idx="12"/>
          </p:nvPr>
        </p:nvSpPr>
        <p:spPr>
          <a:xfrm>
            <a:off x="2478301" y="1514430"/>
            <a:ext cx="6315074" cy="773587"/>
          </a:xfrm>
        </p:spPr>
        <p:txBody>
          <a:bodyPr/>
          <a:lstStyle/>
          <a:p>
            <a:r>
              <a:rPr lang="en-US" sz="1200" dirty="0">
                <a:latin typeface="+mj-lt"/>
                <a:cs typeface="Calibri" panose="020F0502020204030204" pitchFamily="34" charset="0"/>
              </a:rPr>
              <a:t>Must be a current MGMA member</a:t>
            </a:r>
          </a:p>
          <a:p>
            <a:r>
              <a:rPr lang="en-US" sz="1200" dirty="0">
                <a:latin typeface="+mj-lt"/>
                <a:cs typeface="Calibri" panose="020F0502020204030204" pitchFamily="34" charset="0"/>
              </a:rPr>
              <a:t>Bachelor's Degree and five years healthcare experience </a:t>
            </a:r>
          </a:p>
          <a:p>
            <a:pPr marL="365321" lvl="1" indent="0">
              <a:buNone/>
            </a:pPr>
            <a:r>
              <a:rPr lang="en-US" sz="1200" dirty="0">
                <a:latin typeface="+mj-lt"/>
                <a:cs typeface="Calibri" panose="020F0502020204030204" pitchFamily="34" charset="0"/>
              </a:rPr>
              <a:t>OR </a:t>
            </a:r>
          </a:p>
          <a:p>
            <a:pPr marL="182661" marR="0" lvl="0" indent="-182661" defTabSz="914400" eaLnBrk="1" fontAlgn="auto" latinLnBrk="0" hangingPunct="1">
              <a:lnSpc>
                <a:spcPts val="1398"/>
              </a:lnSpc>
              <a:spcBef>
                <a:spcPts val="0"/>
              </a:spcBef>
              <a:spcAft>
                <a:spcPts val="0"/>
              </a:spcAft>
              <a:buClr>
                <a:srgbClr val="0E9649"/>
              </a:buClr>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Master's Degree or higher and three years healthcare experience</a:t>
            </a:r>
            <a:endParaRPr lang="en-US" sz="1200" dirty="0">
              <a:latin typeface="+mj-lt"/>
              <a:cs typeface="Calibri" panose="020F0502020204030204" pitchFamily="34" charset="0"/>
            </a:endParaRPr>
          </a:p>
          <a:p>
            <a:r>
              <a:rPr lang="en-US" sz="1200" dirty="0">
                <a:latin typeface="+mj-lt"/>
                <a:cs typeface="Calibri" panose="020F0502020204030204" pitchFamily="34" charset="0"/>
              </a:rPr>
              <a:t>Hold the Certified Medical Practice Executive (CMPE) in good standing.</a:t>
            </a:r>
          </a:p>
          <a:p>
            <a:endParaRPr lang="en-US" sz="1200" dirty="0">
              <a:latin typeface="+mj-lt"/>
              <a:cs typeface="Calibri" panose="020F0502020204030204" pitchFamily="34" charset="0"/>
            </a:endParaRPr>
          </a:p>
          <a:p>
            <a:pPr marL="0" indent="0">
              <a:buNone/>
            </a:pPr>
            <a:r>
              <a:rPr lang="en-US" sz="1200" dirty="0">
                <a:latin typeface="+mj-lt"/>
                <a:cs typeface="Calibri" panose="020F0502020204030204" pitchFamily="34" charset="0"/>
              </a:rPr>
              <a:t>Application and requirements must be completed within two years from purchase before needing to reapply. </a:t>
            </a:r>
          </a:p>
          <a:p>
            <a:endParaRPr lang="en-US" dirty="0"/>
          </a:p>
        </p:txBody>
      </p:sp>
      <p:sp>
        <p:nvSpPr>
          <p:cNvPr id="5" name="Text Placeholder 4">
            <a:extLst>
              <a:ext uri="{FF2B5EF4-FFF2-40B4-BE49-F238E27FC236}">
                <a16:creationId xmlns:a16="http://schemas.microsoft.com/office/drawing/2014/main" id="{092A1CD1-AF65-06B9-D290-EA63679EDEAD}"/>
              </a:ext>
            </a:extLst>
          </p:cNvPr>
          <p:cNvSpPr>
            <a:spLocks noGrp="1"/>
          </p:cNvSpPr>
          <p:nvPr>
            <p:ph type="body" sz="quarter" idx="13"/>
          </p:nvPr>
        </p:nvSpPr>
        <p:spPr/>
        <p:txBody>
          <a:bodyPr/>
          <a:lstStyle/>
          <a:p>
            <a:r>
              <a:rPr lang="en-US" b="1" dirty="0"/>
              <a:t>APPLYING FOR FELLOWSHIP</a:t>
            </a:r>
            <a:endParaRPr lang="en-US" dirty="0"/>
          </a:p>
        </p:txBody>
      </p:sp>
      <p:sp>
        <p:nvSpPr>
          <p:cNvPr id="8" name="TextBox 7">
            <a:extLst>
              <a:ext uri="{FF2B5EF4-FFF2-40B4-BE49-F238E27FC236}">
                <a16:creationId xmlns:a16="http://schemas.microsoft.com/office/drawing/2014/main" id="{BB1171E0-74AF-D8AF-0474-C9F0A018CA6A}"/>
              </a:ext>
            </a:extLst>
          </p:cNvPr>
          <p:cNvSpPr txBox="1"/>
          <p:nvPr/>
        </p:nvSpPr>
        <p:spPr>
          <a:xfrm>
            <a:off x="2317276" y="3410176"/>
            <a:ext cx="6637124" cy="768800"/>
          </a:xfrm>
          <a:prstGeom prst="rect">
            <a:avLst/>
          </a:prstGeom>
          <a:noFill/>
        </p:spPr>
        <p:txBody>
          <a:bodyPr wrap="square">
            <a:spAutoFit/>
          </a:bodyPr>
          <a:lstStyle/>
          <a:p>
            <a:pPr>
              <a:lnSpc>
                <a:spcPct val="105000"/>
              </a:lnSpc>
              <a:spcAft>
                <a:spcPts val="800"/>
              </a:spcAft>
            </a:pPr>
            <a:r>
              <a:rPr lang="en-US" sz="1200" dirty="0">
                <a:latin typeface="+mj-lt"/>
                <a:cs typeface="Calibri" panose="020F0502020204030204" pitchFamily="34" charset="0"/>
              </a:rPr>
              <a:t>*Requirements can be completed up to SIX years prior to application purchase date. </a:t>
            </a:r>
          </a:p>
          <a:p>
            <a:pPr marL="0" marR="0">
              <a:lnSpc>
                <a:spcPct val="105000"/>
              </a:lnSpc>
              <a:spcBef>
                <a:spcPts val="0"/>
              </a:spcBef>
              <a:spcAft>
                <a:spcPts val="800"/>
              </a:spcAft>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247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E019E7-1753-CB3C-227B-39D1888294CA}"/>
              </a:ext>
            </a:extLst>
          </p:cNvPr>
          <p:cNvSpPr>
            <a:spLocks noGrp="1"/>
          </p:cNvSpPr>
          <p:nvPr>
            <p:ph type="body" sz="quarter" idx="11"/>
          </p:nvPr>
        </p:nvSpPr>
        <p:spPr/>
        <p:txBody>
          <a:bodyPr/>
          <a:lstStyle/>
          <a:p>
            <a:r>
              <a:rPr lang="en-US" dirty="0"/>
              <a:t>Pathway one</a:t>
            </a:r>
          </a:p>
        </p:txBody>
      </p:sp>
      <p:sp>
        <p:nvSpPr>
          <p:cNvPr id="4" name="Text Placeholder 3">
            <a:extLst>
              <a:ext uri="{FF2B5EF4-FFF2-40B4-BE49-F238E27FC236}">
                <a16:creationId xmlns:a16="http://schemas.microsoft.com/office/drawing/2014/main" id="{352B63CF-4C6A-0E98-6BF3-01068550EB2B}"/>
              </a:ext>
            </a:extLst>
          </p:cNvPr>
          <p:cNvSpPr>
            <a:spLocks noGrp="1"/>
          </p:cNvSpPr>
          <p:nvPr>
            <p:ph type="body" sz="quarter" idx="12"/>
          </p:nvPr>
        </p:nvSpPr>
        <p:spPr/>
        <p:txBody>
          <a:bodyPr/>
          <a:lstStyle/>
          <a:p>
            <a:pPr marL="0" indent="0">
              <a:buNone/>
            </a:pPr>
            <a:r>
              <a:rPr lang="en-US" sz="1200" b="1" dirty="0">
                <a:latin typeface="+mj-lt"/>
                <a:cs typeface="Calibri" panose="020F0502020204030204" pitchFamily="34" charset="0"/>
              </a:rPr>
              <a:t>Complete one or more* to a total of at least 15 hours of the following pertaining to healthcare leadership and medical group management: </a:t>
            </a:r>
          </a:p>
          <a:p>
            <a:pPr marL="0" indent="0">
              <a:buNone/>
            </a:pPr>
            <a:endParaRPr lang="en-US" sz="1200" dirty="0">
              <a:latin typeface="+mj-lt"/>
              <a:cs typeface="Calibri" panose="020F0502020204030204" pitchFamily="34" charset="0"/>
            </a:endParaRPr>
          </a:p>
          <a:p>
            <a:pPr marL="171450" indent="-171450">
              <a:buFont typeface="Arial" panose="020B0604020202020204" pitchFamily="34" charset="0"/>
              <a:buChar char="•"/>
            </a:pPr>
            <a:r>
              <a:rPr lang="en-US" sz="1200" dirty="0">
                <a:latin typeface="+mj-lt"/>
                <a:cs typeface="Calibri" panose="020F0502020204030204" pitchFamily="34" charset="0"/>
              </a:rPr>
              <a:t>Business Plan</a:t>
            </a:r>
          </a:p>
          <a:p>
            <a:pPr marL="171450" indent="-171450">
              <a:buFont typeface="Arial" panose="020B0604020202020204" pitchFamily="34" charset="0"/>
              <a:buChar char="•"/>
            </a:pPr>
            <a:r>
              <a:rPr lang="en-US" sz="1200" dirty="0">
                <a:latin typeface="+mj-lt"/>
                <a:cs typeface="Calibri" panose="020F0502020204030204" pitchFamily="34" charset="0"/>
              </a:rPr>
              <a:t>Facilitate or teach University or advanced coursework</a:t>
            </a:r>
          </a:p>
          <a:p>
            <a:pPr marL="171450" indent="-171450">
              <a:buFont typeface="Arial" panose="020B0604020202020204" pitchFamily="34" charset="0"/>
              <a:buChar char="•"/>
            </a:pPr>
            <a:r>
              <a:rPr lang="en-US" sz="1200" dirty="0">
                <a:latin typeface="+mj-lt"/>
                <a:cs typeface="Calibri" panose="020F0502020204030204" pitchFamily="34" charset="0"/>
              </a:rPr>
              <a:t>Completion of industry related Advanced education programs including Capstones, Master’s Thesis, and doctoral dissertation.</a:t>
            </a:r>
          </a:p>
          <a:p>
            <a:pPr marL="171450" indent="-171450">
              <a:buFont typeface="Arial" panose="020B0604020202020204" pitchFamily="34" charset="0"/>
              <a:buChar char="•"/>
            </a:pPr>
            <a:r>
              <a:rPr lang="en-US" sz="1200" dirty="0">
                <a:latin typeface="+mj-lt"/>
                <a:cs typeface="Calibri" panose="020F0502020204030204" pitchFamily="34" charset="0"/>
              </a:rPr>
              <a:t>Formal presentations and speaking engagements at a recognized education event of at least 45 minutes in length.</a:t>
            </a:r>
          </a:p>
          <a:p>
            <a:pPr marL="171450" indent="-171450">
              <a:buFont typeface="Arial" panose="020B0604020202020204" pitchFamily="34" charset="0"/>
              <a:buChar char="•"/>
            </a:pPr>
            <a:r>
              <a:rPr lang="en-US" sz="1200" dirty="0">
                <a:latin typeface="+mj-lt"/>
                <a:cs typeface="Calibri" panose="020F0502020204030204" pitchFamily="34" charset="0"/>
              </a:rPr>
              <a:t>Author or co-author of an industry related book</a:t>
            </a:r>
          </a:p>
          <a:p>
            <a:pPr marL="171450" indent="-171450">
              <a:buFont typeface="Arial" panose="020B0604020202020204" pitchFamily="34" charset="0"/>
              <a:buChar char="•"/>
            </a:pPr>
            <a:r>
              <a:rPr lang="en-US" sz="1200" dirty="0">
                <a:latin typeface="+mj-lt"/>
                <a:cs typeface="Calibri" panose="020F0502020204030204" pitchFamily="34" charset="0"/>
              </a:rPr>
              <a:t>Author articles for industry-respected organizations including, but not limited to MGMA publications </a:t>
            </a:r>
            <a:br>
              <a:rPr lang="en-US" sz="1200" dirty="0">
                <a:latin typeface="+mj-lt"/>
                <a:cs typeface="Calibri" panose="020F0502020204030204" pitchFamily="34" charset="0"/>
              </a:rPr>
            </a:br>
            <a:r>
              <a:rPr lang="en-US" sz="1200" dirty="0">
                <a:latin typeface="+mj-lt"/>
                <a:cs typeface="Calibri" panose="020F0502020204030204" pitchFamily="34" charset="0"/>
              </a:rPr>
              <a:t>of at least 1,000 words in length.</a:t>
            </a:r>
          </a:p>
          <a:p>
            <a:pPr marL="0" indent="0">
              <a:buNone/>
            </a:pPr>
            <a:endParaRPr lang="en-US" sz="1200" dirty="0">
              <a:latin typeface="+mj-lt"/>
              <a:cs typeface="Calibri" panose="020F0502020204030204" pitchFamily="34" charset="0"/>
            </a:endParaRPr>
          </a:p>
          <a:p>
            <a:pPr marL="0" indent="0">
              <a:buNone/>
            </a:pPr>
            <a:r>
              <a:rPr lang="en-US" sz="1200" b="1" dirty="0">
                <a:latin typeface="+mj-lt"/>
                <a:cs typeface="Calibri" panose="020F0502020204030204" pitchFamily="34" charset="0"/>
              </a:rPr>
              <a:t>Volunteer </a:t>
            </a:r>
          </a:p>
          <a:p>
            <a:pPr marL="171450" indent="-171450">
              <a:buFont typeface="Arial" panose="020B0604020202020204" pitchFamily="34" charset="0"/>
              <a:buChar char="•"/>
            </a:pPr>
            <a:r>
              <a:rPr lang="en-US" sz="1200" dirty="0">
                <a:latin typeface="+mj-lt"/>
                <a:cs typeface="Calibri" panose="020F0502020204030204" pitchFamily="34" charset="0"/>
              </a:rPr>
              <a:t>Completion of </a:t>
            </a:r>
            <a:r>
              <a:rPr lang="en-US" sz="1200" b="1" dirty="0">
                <a:latin typeface="+mj-lt"/>
                <a:cs typeface="Calibri" panose="020F0502020204030204" pitchFamily="34" charset="0"/>
              </a:rPr>
              <a:t>SIX</a:t>
            </a:r>
            <a:r>
              <a:rPr lang="en-US" sz="1200" dirty="0">
                <a:latin typeface="+mj-lt"/>
                <a:cs typeface="Calibri" panose="020F0502020204030204" pitchFamily="34" charset="0"/>
              </a:rPr>
              <a:t> volunteer hours. </a:t>
            </a:r>
            <a:r>
              <a:rPr lang="en-US" sz="1200" b="1" dirty="0">
                <a:latin typeface="+mj-lt"/>
                <a:cs typeface="Calibri" panose="020F0502020204030204" pitchFamily="34" charset="0"/>
              </a:rPr>
              <a:t>THREE</a:t>
            </a:r>
            <a:r>
              <a:rPr lang="en-US" sz="1200" dirty="0">
                <a:latin typeface="+mj-lt"/>
                <a:cs typeface="Calibri" panose="020F0502020204030204" pitchFamily="34" charset="0"/>
              </a:rPr>
              <a:t> hours must be healthcare related, including but not limited to volunteering for industry-related organizations such as MGMA-ACMPE.</a:t>
            </a:r>
          </a:p>
          <a:p>
            <a:endParaRPr lang="en-US" dirty="0"/>
          </a:p>
        </p:txBody>
      </p:sp>
      <p:sp>
        <p:nvSpPr>
          <p:cNvPr id="5" name="Text Placeholder 4">
            <a:extLst>
              <a:ext uri="{FF2B5EF4-FFF2-40B4-BE49-F238E27FC236}">
                <a16:creationId xmlns:a16="http://schemas.microsoft.com/office/drawing/2014/main" id="{2FC45F5C-4507-385A-3E34-367D8CB64443}"/>
              </a:ext>
            </a:extLst>
          </p:cNvPr>
          <p:cNvSpPr>
            <a:spLocks noGrp="1"/>
          </p:cNvSpPr>
          <p:nvPr>
            <p:ph type="body" sz="quarter" idx="13"/>
          </p:nvPr>
        </p:nvSpPr>
        <p:spPr>
          <a:xfrm>
            <a:off x="2057400" y="457200"/>
            <a:ext cx="7086600" cy="327454"/>
          </a:xfrm>
        </p:spPr>
        <p:txBody>
          <a:bodyPr/>
          <a:lstStyle/>
          <a:p>
            <a:pPr algn="ctr"/>
            <a:r>
              <a:rPr lang="en-US" dirty="0"/>
              <a:t>Choose your fellowship pathway</a:t>
            </a:r>
          </a:p>
        </p:txBody>
      </p:sp>
    </p:spTree>
    <p:extLst>
      <p:ext uri="{BB962C8B-B14F-4D97-AF65-F5344CB8AC3E}">
        <p14:creationId xmlns:p14="http://schemas.microsoft.com/office/powerpoint/2010/main" val="334969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49C6A5-8848-4C5D-A22F-1B988FC6CA08}"/>
              </a:ext>
            </a:extLst>
          </p:cNvPr>
          <p:cNvSpPr>
            <a:spLocks noGrp="1"/>
          </p:cNvSpPr>
          <p:nvPr>
            <p:ph type="body" sz="quarter" idx="12"/>
          </p:nvPr>
        </p:nvSpPr>
        <p:spPr/>
        <p:txBody>
          <a:bodyPr/>
          <a:lstStyle/>
          <a:p>
            <a:pPr marL="285750" indent="-285750" eaLnBrk="1" hangingPunct="1">
              <a:buFont typeface="Arial" panose="020B0604020202020204" pitchFamily="34" charset="0"/>
              <a:buChar char="•"/>
            </a:pPr>
            <a:r>
              <a:rPr lang="en-US" altLang="en-US" sz="1200" dirty="0">
                <a:ea typeface="ＭＳ Ｐゴシック" panose="020B0600070205080204" pitchFamily="34" charset="-128"/>
              </a:rPr>
              <a:t>An outline of the competencies and knowledge that define the foundation of the profession</a:t>
            </a:r>
          </a:p>
          <a:p>
            <a:pPr marL="285750" indent="-285750" eaLnBrk="1" hangingPunct="1">
              <a:buFont typeface="Arial" panose="020B0604020202020204" pitchFamily="34" charset="0"/>
              <a:buChar char="•"/>
            </a:pPr>
            <a:r>
              <a:rPr lang="en-US" altLang="en-US" sz="1200" dirty="0">
                <a:ea typeface="ＭＳ Ｐゴシック" panose="020B0600070205080204" pitchFamily="34" charset="-128"/>
              </a:rPr>
              <a:t>Foundation for the ACMPE Certificate, Board Certification, and Fellowship</a:t>
            </a:r>
          </a:p>
          <a:p>
            <a:pPr marL="285750" indent="-285750" eaLnBrk="1" hangingPunct="1">
              <a:buFont typeface="Arial" panose="020B0604020202020204" pitchFamily="34" charset="0"/>
              <a:buChar char="•"/>
            </a:pPr>
            <a:r>
              <a:rPr lang="en-US" altLang="en-US" sz="1200" dirty="0">
                <a:ea typeface="ＭＳ Ｐゴシック" panose="020B0600070205080204" pitchFamily="34" charset="-128"/>
              </a:rPr>
              <a:t>Valuable resource for professional development and practice improvement</a:t>
            </a:r>
          </a:p>
          <a:p>
            <a:pPr marL="285750" indent="-285750" eaLnBrk="1" hangingPunct="1">
              <a:buFont typeface="Arial" panose="020B0604020202020204" pitchFamily="34" charset="0"/>
              <a:buChar char="•"/>
            </a:pPr>
            <a:r>
              <a:rPr lang="en-US" altLang="en-US" sz="1200" dirty="0">
                <a:ea typeface="ＭＳ Ｐゴシック" panose="020B0600070205080204" pitchFamily="34" charset="-128"/>
              </a:rPr>
              <a:t>Distinguish the unique knowledge base for the profession</a:t>
            </a:r>
          </a:p>
          <a:p>
            <a:pPr marL="285750" indent="-285750" eaLnBrk="1" hangingPunct="1">
              <a:buFont typeface="Arial" panose="020B0604020202020204" pitchFamily="34" charset="0"/>
              <a:buChar char="•"/>
            </a:pPr>
            <a:r>
              <a:rPr lang="en-US" altLang="en-US" sz="1200" dirty="0">
                <a:ea typeface="ＭＳ Ｐゴシック" panose="020B0600070205080204" pitchFamily="34" charset="-128"/>
              </a:rPr>
              <a:t>Provide content for relevant and up-to-date publications, education programs and resources</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E99EEDA4-725A-45F6-AD4E-6FDD321DC13B}"/>
              </a:ext>
            </a:extLst>
          </p:cNvPr>
          <p:cNvSpPr>
            <a:spLocks noGrp="1"/>
          </p:cNvSpPr>
          <p:nvPr>
            <p:ph type="body" sz="quarter" idx="13"/>
          </p:nvPr>
        </p:nvSpPr>
        <p:spPr>
          <a:xfrm>
            <a:off x="2057400" y="457200"/>
            <a:ext cx="7086600" cy="327454"/>
          </a:xfrm>
        </p:spPr>
        <p:txBody>
          <a:bodyPr/>
          <a:lstStyle/>
          <a:p>
            <a:pPr algn="ctr"/>
            <a:r>
              <a:rPr lang="en-US" b="1" dirty="0"/>
              <a:t>MGMA-ACMPE: BODY OF KNOWLEDGE</a:t>
            </a:r>
            <a:endParaRPr lang="en-US" dirty="0"/>
          </a:p>
        </p:txBody>
      </p:sp>
    </p:spTree>
    <p:extLst>
      <p:ext uri="{BB962C8B-B14F-4D97-AF65-F5344CB8AC3E}">
        <p14:creationId xmlns:p14="http://schemas.microsoft.com/office/powerpoint/2010/main" val="105822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E019E7-1753-CB3C-227B-39D1888294CA}"/>
              </a:ext>
            </a:extLst>
          </p:cNvPr>
          <p:cNvSpPr>
            <a:spLocks noGrp="1"/>
          </p:cNvSpPr>
          <p:nvPr>
            <p:ph type="body" sz="quarter" idx="11"/>
          </p:nvPr>
        </p:nvSpPr>
        <p:spPr/>
        <p:txBody>
          <a:bodyPr/>
          <a:lstStyle/>
          <a:p>
            <a:r>
              <a:rPr lang="en-US" dirty="0"/>
              <a:t>Pathway two</a:t>
            </a:r>
          </a:p>
        </p:txBody>
      </p:sp>
      <p:sp>
        <p:nvSpPr>
          <p:cNvPr id="4" name="Text Placeholder 3">
            <a:extLst>
              <a:ext uri="{FF2B5EF4-FFF2-40B4-BE49-F238E27FC236}">
                <a16:creationId xmlns:a16="http://schemas.microsoft.com/office/drawing/2014/main" id="{352B63CF-4C6A-0E98-6BF3-01068550EB2B}"/>
              </a:ext>
            </a:extLst>
          </p:cNvPr>
          <p:cNvSpPr>
            <a:spLocks noGrp="1"/>
          </p:cNvSpPr>
          <p:nvPr>
            <p:ph type="body" sz="quarter" idx="12"/>
          </p:nvPr>
        </p:nvSpPr>
        <p:spPr/>
        <p:txBody>
          <a:bodyPr/>
          <a:lstStyle/>
          <a:p>
            <a:pPr marL="0" indent="0">
              <a:buNone/>
            </a:pPr>
            <a:r>
              <a:rPr lang="en-US" sz="1200" dirty="0">
                <a:latin typeface="+mj-lt"/>
                <a:cs typeface="Calibri" panose="020F0502020204030204" pitchFamily="34" charset="0"/>
              </a:rPr>
              <a:t>Hold the CMPE designation for at least </a:t>
            </a:r>
            <a:r>
              <a:rPr lang="en-US" sz="1200" b="1" dirty="0">
                <a:latin typeface="+mj-lt"/>
                <a:cs typeface="Calibri" panose="020F0502020204030204" pitchFamily="34" charset="0"/>
              </a:rPr>
              <a:t>SIX</a:t>
            </a:r>
            <a:r>
              <a:rPr lang="en-US" sz="1200" dirty="0">
                <a:latin typeface="+mj-lt"/>
                <a:cs typeface="Calibri" panose="020F0502020204030204" pitchFamily="34" charset="0"/>
              </a:rPr>
              <a:t> years.</a:t>
            </a:r>
          </a:p>
          <a:p>
            <a:pPr marL="0" indent="0">
              <a:buNone/>
            </a:pPr>
            <a:endParaRPr lang="en-US" sz="1200" dirty="0">
              <a:latin typeface="+mj-lt"/>
              <a:cs typeface="Calibri" panose="020F0502020204030204" pitchFamily="34" charset="0"/>
            </a:endParaRPr>
          </a:p>
          <a:p>
            <a:pPr marL="0" indent="0">
              <a:buNone/>
            </a:pPr>
            <a:r>
              <a:rPr lang="en-US" sz="1200" dirty="0">
                <a:latin typeface="+mj-lt"/>
                <a:cs typeface="Calibri" panose="020F0502020204030204" pitchFamily="34" charset="0"/>
              </a:rPr>
              <a:t>AND </a:t>
            </a:r>
          </a:p>
          <a:p>
            <a:pPr marL="0" indent="0">
              <a:buNone/>
            </a:pPr>
            <a:endParaRPr lang="en-US" sz="1200" dirty="0">
              <a:latin typeface="+mj-lt"/>
              <a:cs typeface="Calibri" panose="020F0502020204030204" pitchFamily="34" charset="0"/>
            </a:endParaRPr>
          </a:p>
          <a:p>
            <a:pPr marL="0" indent="0">
              <a:buNone/>
            </a:pPr>
            <a:r>
              <a:rPr lang="en-US" sz="1200" dirty="0">
                <a:latin typeface="+mj-lt"/>
                <a:cs typeface="Calibri" panose="020F0502020204030204" pitchFamily="34" charset="0"/>
              </a:rPr>
              <a:t>Complete of </a:t>
            </a:r>
            <a:r>
              <a:rPr lang="en-US" sz="1200" b="1" dirty="0">
                <a:latin typeface="+mj-lt"/>
                <a:cs typeface="Calibri" panose="020F0502020204030204" pitchFamily="34" charset="0"/>
              </a:rPr>
              <a:t>25</a:t>
            </a:r>
            <a:r>
              <a:rPr lang="en-US" sz="1200" dirty="0">
                <a:latin typeface="+mj-lt"/>
                <a:cs typeface="Calibri" panose="020F0502020204030204" pitchFamily="34" charset="0"/>
              </a:rPr>
              <a:t> continuing education hours pertaining to leadership. </a:t>
            </a:r>
            <a:br>
              <a:rPr lang="en-US" sz="1200" dirty="0">
                <a:latin typeface="+mj-lt"/>
                <a:cs typeface="Calibri" panose="020F0502020204030204" pitchFamily="34" charset="0"/>
              </a:rPr>
            </a:br>
            <a:endParaRPr lang="en-US" sz="1200" dirty="0">
              <a:latin typeface="+mj-lt"/>
              <a:cs typeface="Calibri" panose="020F0502020204030204" pitchFamily="34" charset="0"/>
            </a:endParaRPr>
          </a:p>
          <a:p>
            <a:pPr marL="537210" lvl="1" indent="-171450">
              <a:buFont typeface="Arial" panose="020B0604020202020204" pitchFamily="34" charset="0"/>
              <a:buChar char="•"/>
            </a:pPr>
            <a:r>
              <a:rPr lang="en-US" dirty="0">
                <a:latin typeface="+mj-lt"/>
                <a:cs typeface="Calibri" panose="020F0502020204030204" pitchFamily="34" charset="0"/>
              </a:rPr>
              <a:t>These 25 leadership hours may be included in CE hours used to maintain their CMPE up to six years prior to their application purchase date.</a:t>
            </a:r>
          </a:p>
          <a:p>
            <a:pPr marL="0" indent="0">
              <a:buNone/>
            </a:pPr>
            <a:endParaRPr lang="en-US" sz="1200" dirty="0">
              <a:latin typeface="+mj-lt"/>
              <a:cs typeface="Calibri" panose="020F0502020204030204" pitchFamily="34" charset="0"/>
            </a:endParaRPr>
          </a:p>
          <a:p>
            <a:pPr marL="0" indent="0">
              <a:buNone/>
            </a:pPr>
            <a:r>
              <a:rPr lang="en-US" sz="1200" dirty="0">
                <a:latin typeface="+mj-lt"/>
                <a:cs typeface="Calibri" panose="020F0502020204030204" pitchFamily="34" charset="0"/>
              </a:rPr>
              <a:t>Volunteer </a:t>
            </a:r>
          </a:p>
          <a:p>
            <a:pPr marL="171450" indent="-171450">
              <a:buFont typeface="Arial" panose="020B0604020202020204" pitchFamily="34" charset="0"/>
              <a:buChar char="•"/>
            </a:pPr>
            <a:r>
              <a:rPr lang="en-US" sz="1200" dirty="0">
                <a:latin typeface="+mj-lt"/>
                <a:cs typeface="Calibri" panose="020F0502020204030204" pitchFamily="34" charset="0"/>
              </a:rPr>
              <a:t>Completion of </a:t>
            </a:r>
            <a:r>
              <a:rPr lang="en-US" sz="1200" b="1" dirty="0">
                <a:latin typeface="+mj-lt"/>
                <a:cs typeface="Calibri" panose="020F0502020204030204" pitchFamily="34" charset="0"/>
              </a:rPr>
              <a:t>TWELVE</a:t>
            </a:r>
            <a:r>
              <a:rPr lang="en-US" sz="1200" dirty="0">
                <a:latin typeface="+mj-lt"/>
                <a:cs typeface="Calibri" panose="020F0502020204030204" pitchFamily="34" charset="0"/>
              </a:rPr>
              <a:t> volunteer hours. </a:t>
            </a:r>
            <a:r>
              <a:rPr lang="en-US" sz="1200" b="1" dirty="0">
                <a:latin typeface="+mj-lt"/>
                <a:cs typeface="Calibri" panose="020F0502020204030204" pitchFamily="34" charset="0"/>
              </a:rPr>
              <a:t>SIX</a:t>
            </a:r>
            <a:r>
              <a:rPr lang="en-US" sz="1200" dirty="0">
                <a:latin typeface="+mj-lt"/>
                <a:cs typeface="Calibri" panose="020F0502020204030204" pitchFamily="34" charset="0"/>
              </a:rPr>
              <a:t> hours must be healthcare related, including but not limited to volunteering for industry-related organizations such as MGMA-ACMPE.</a:t>
            </a:r>
          </a:p>
          <a:p>
            <a:endParaRPr lang="en-US" dirty="0"/>
          </a:p>
        </p:txBody>
      </p:sp>
      <p:sp>
        <p:nvSpPr>
          <p:cNvPr id="5" name="Text Placeholder 4">
            <a:extLst>
              <a:ext uri="{FF2B5EF4-FFF2-40B4-BE49-F238E27FC236}">
                <a16:creationId xmlns:a16="http://schemas.microsoft.com/office/drawing/2014/main" id="{2FC45F5C-4507-385A-3E34-367D8CB64443}"/>
              </a:ext>
            </a:extLst>
          </p:cNvPr>
          <p:cNvSpPr>
            <a:spLocks noGrp="1"/>
          </p:cNvSpPr>
          <p:nvPr>
            <p:ph type="body" sz="quarter" idx="13"/>
          </p:nvPr>
        </p:nvSpPr>
        <p:spPr>
          <a:xfrm>
            <a:off x="2057400" y="457200"/>
            <a:ext cx="7086600" cy="327454"/>
          </a:xfrm>
        </p:spPr>
        <p:txBody>
          <a:bodyPr/>
          <a:lstStyle/>
          <a:p>
            <a:pPr algn="ctr"/>
            <a:r>
              <a:rPr lang="en-US" dirty="0"/>
              <a:t>Choose your fellowship pathway</a:t>
            </a:r>
          </a:p>
        </p:txBody>
      </p:sp>
    </p:spTree>
    <p:extLst>
      <p:ext uri="{BB962C8B-B14F-4D97-AF65-F5344CB8AC3E}">
        <p14:creationId xmlns:p14="http://schemas.microsoft.com/office/powerpoint/2010/main" val="245851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F983E6-12D5-4CA9-BEC6-071DD3BD2215}"/>
              </a:ext>
            </a:extLst>
          </p:cNvPr>
          <p:cNvSpPr>
            <a:spLocks noGrp="1"/>
          </p:cNvSpPr>
          <p:nvPr>
            <p:ph type="body" sz="quarter" idx="13"/>
          </p:nvPr>
        </p:nvSpPr>
        <p:spPr>
          <a:xfrm>
            <a:off x="457200" y="457199"/>
            <a:ext cx="8229600" cy="1279525"/>
          </a:xfrm>
          <a:prstGeom prst="rect">
            <a:avLst/>
          </a:prstGeom>
        </p:spPr>
        <p:txBody>
          <a:bodyPr/>
          <a:lstStyle/>
          <a:p>
            <a:pPr marL="0" indent="0">
              <a:lnSpc>
                <a:spcPct val="90000"/>
              </a:lnSpc>
              <a:buNone/>
            </a:pPr>
            <a:r>
              <a:rPr lang="en-US" sz="1400" i="1" dirty="0"/>
              <a:t>“I first applied to the fellowship program several years ago but delayed completion of the paper, due to “having such a busy life” between family, work, and other life obstacles many of us face until I had the realization that my life was always going to be busy and if I wanted to complete my goal, I needed to stop making excuses.   </a:t>
            </a:r>
          </a:p>
          <a:p>
            <a:pPr marL="0" indent="0">
              <a:lnSpc>
                <a:spcPct val="90000"/>
              </a:lnSpc>
              <a:buNone/>
            </a:pPr>
            <a:endParaRPr lang="en-US" sz="1400" i="1" dirty="0"/>
          </a:p>
          <a:p>
            <a:pPr marL="0" indent="0">
              <a:lnSpc>
                <a:spcPct val="90000"/>
              </a:lnSpc>
              <a:buNone/>
            </a:pPr>
            <a:r>
              <a:rPr lang="en-US" sz="1400" i="1" dirty="0"/>
              <a:t>I successfully implemented the strategic business plan into my practice over the past 8 months.  The  research and the creation of resources and tools contained in my fellowship paper has resulted in increased patient wellness, patient satisfaction and experience, and have given us a net 10% increase of revenue to the bottom line.    It is so great to set a goal, reach the goal, and then see tangible results of that goal!”</a:t>
            </a:r>
          </a:p>
          <a:p>
            <a:pPr marL="0" indent="0">
              <a:lnSpc>
                <a:spcPct val="90000"/>
              </a:lnSpc>
              <a:buNone/>
            </a:pPr>
            <a:endParaRPr lang="en-US" sz="1400" i="1" dirty="0"/>
          </a:p>
          <a:p>
            <a:pPr marL="0" indent="0">
              <a:lnSpc>
                <a:spcPct val="90000"/>
              </a:lnSpc>
              <a:buNone/>
            </a:pPr>
            <a:r>
              <a:rPr lang="en-US" sz="1400" i="1" dirty="0"/>
              <a:t>Kelly Ladd, FACMPE</a:t>
            </a:r>
          </a:p>
          <a:p>
            <a:pPr marL="0" indent="0">
              <a:lnSpc>
                <a:spcPct val="90000"/>
              </a:lnSpc>
              <a:buNone/>
            </a:pPr>
            <a:r>
              <a:rPr lang="en-US" sz="1400" i="1" dirty="0"/>
              <a:t>Woodstock, GA</a:t>
            </a:r>
          </a:p>
          <a:p>
            <a:pPr marL="0" indent="0">
              <a:lnSpc>
                <a:spcPct val="90000"/>
              </a:lnSpc>
              <a:buNone/>
            </a:pPr>
            <a:endParaRPr lang="en-US" sz="1400" i="1" dirty="0"/>
          </a:p>
        </p:txBody>
      </p:sp>
    </p:spTree>
    <p:extLst>
      <p:ext uri="{BB962C8B-B14F-4D97-AF65-F5344CB8AC3E}">
        <p14:creationId xmlns:p14="http://schemas.microsoft.com/office/powerpoint/2010/main" val="298102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B134D-3A22-4968-8930-7ED5BED68BA7}"/>
              </a:ext>
            </a:extLst>
          </p:cNvPr>
          <p:cNvSpPr>
            <a:spLocks noGrp="1"/>
          </p:cNvSpPr>
          <p:nvPr>
            <p:ph type="body" sz="quarter" idx="13"/>
          </p:nvPr>
        </p:nvSpPr>
        <p:spPr/>
        <p:txBody>
          <a:bodyPr/>
          <a:lstStyle/>
          <a:p>
            <a:r>
              <a:rPr lang="en-US" dirty="0"/>
              <a:t>QUESTIONS/DISCUSSION</a:t>
            </a:r>
          </a:p>
        </p:txBody>
      </p:sp>
    </p:spTree>
    <p:extLst>
      <p:ext uri="{BB962C8B-B14F-4D97-AF65-F5344CB8AC3E}">
        <p14:creationId xmlns:p14="http://schemas.microsoft.com/office/powerpoint/2010/main" val="330650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BF68B-73F7-4159-AC58-50FA1284F55F}"/>
              </a:ext>
            </a:extLst>
          </p:cNvPr>
          <p:cNvSpPr>
            <a:spLocks noGrp="1"/>
          </p:cNvSpPr>
          <p:nvPr>
            <p:ph type="body" sz="quarter" idx="13"/>
          </p:nvPr>
        </p:nvSpPr>
        <p:spPr/>
        <p:txBody>
          <a:bodyPr/>
          <a:lstStyle/>
          <a:p>
            <a:r>
              <a:rPr lang="en-US" dirty="0"/>
              <a:t>The six domains</a:t>
            </a:r>
          </a:p>
        </p:txBody>
      </p:sp>
      <p:pic>
        <p:nvPicPr>
          <p:cNvPr id="4" name="Picture 3">
            <a:extLst>
              <a:ext uri="{FF2B5EF4-FFF2-40B4-BE49-F238E27FC236}">
                <a16:creationId xmlns:a16="http://schemas.microsoft.com/office/drawing/2014/main" id="{C6712B07-95FE-EB2D-32A0-2186CAC1C6A5}"/>
              </a:ext>
            </a:extLst>
          </p:cNvPr>
          <p:cNvPicPr>
            <a:picLocks noChangeAspect="1"/>
          </p:cNvPicPr>
          <p:nvPr/>
        </p:nvPicPr>
        <p:blipFill>
          <a:blip r:embed="rId2"/>
          <a:stretch>
            <a:fillRect/>
          </a:stretch>
        </p:blipFill>
        <p:spPr>
          <a:xfrm>
            <a:off x="0" y="1319499"/>
            <a:ext cx="9144000" cy="2510852"/>
          </a:xfrm>
          <a:prstGeom prst="rect">
            <a:avLst/>
          </a:prstGeom>
        </p:spPr>
      </p:pic>
    </p:spTree>
    <p:extLst>
      <p:ext uri="{BB962C8B-B14F-4D97-AF65-F5344CB8AC3E}">
        <p14:creationId xmlns:p14="http://schemas.microsoft.com/office/powerpoint/2010/main" val="91301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49C6A5-8848-4C5D-A22F-1B988FC6CA08}"/>
              </a:ext>
            </a:extLst>
          </p:cNvPr>
          <p:cNvSpPr>
            <a:spLocks noGrp="1"/>
          </p:cNvSpPr>
          <p:nvPr>
            <p:ph type="body" sz="quarter" idx="12"/>
          </p:nvPr>
        </p:nvSpPr>
        <p:spPr/>
        <p:txBody>
          <a:bodyPr/>
          <a:lstStyle/>
          <a:p>
            <a:pPr marL="0" indent="0" eaLnBrk="1" hangingPunct="1">
              <a:buFontTx/>
              <a:buNone/>
            </a:pPr>
            <a:r>
              <a:rPr lang="en-US" altLang="en-US" sz="1200" dirty="0">
                <a:ea typeface="ＭＳ Ｐゴシック" panose="020B0600070205080204" pitchFamily="34" charset="-128"/>
              </a:rPr>
              <a:t>How are medical practice executives using the Body of Knowledge for Medical Practice Management?</a:t>
            </a:r>
          </a:p>
          <a:p>
            <a:pPr marL="0" indent="0" eaLnBrk="1" hangingPunct="1">
              <a:buFontTx/>
              <a:buNone/>
            </a:pPr>
            <a:endParaRPr lang="en-US" altLang="en-US" sz="1200" dirty="0">
              <a:ea typeface="ＭＳ Ｐゴシック" panose="020B0600070205080204" pitchFamily="34" charset="-128"/>
            </a:endParaRPr>
          </a:p>
          <a:p>
            <a:pPr marL="571500" indent="-571500" eaLnBrk="1" hangingPunct="1">
              <a:buFont typeface="Arial" panose="020B0604020202020204" pitchFamily="34" charset="0"/>
              <a:buChar char="•"/>
            </a:pPr>
            <a:r>
              <a:rPr lang="en-US" altLang="en-US" sz="1200" dirty="0">
                <a:ea typeface="ＭＳ Ｐゴシック" panose="020B0600070205080204" pitchFamily="34" charset="-128"/>
              </a:rPr>
              <a:t>Professional development </a:t>
            </a:r>
          </a:p>
          <a:p>
            <a:pPr marL="571500" indent="-571500" eaLnBrk="1" hangingPunct="1">
              <a:buFont typeface="Arial" panose="020B0604020202020204" pitchFamily="34" charset="0"/>
              <a:buChar char="•"/>
            </a:pPr>
            <a:r>
              <a:rPr lang="en-US" altLang="en-US" sz="1200" dirty="0">
                <a:ea typeface="ＭＳ Ｐゴシック" panose="020B0600070205080204" pitchFamily="34" charset="-128"/>
              </a:rPr>
              <a:t>Physician and staff development</a:t>
            </a:r>
          </a:p>
          <a:p>
            <a:pPr marL="571500" indent="-571500" eaLnBrk="1" hangingPunct="1">
              <a:buFont typeface="Arial" panose="020B0604020202020204" pitchFamily="34" charset="0"/>
              <a:buChar char="•"/>
            </a:pPr>
            <a:r>
              <a:rPr lang="en-US" altLang="en-US" sz="1200" dirty="0">
                <a:ea typeface="ＭＳ Ｐゴシック" panose="020B0600070205080204" pitchFamily="34" charset="-128"/>
              </a:rPr>
              <a:t>Practice improvement</a:t>
            </a:r>
          </a:p>
          <a:p>
            <a:pPr marL="571500" indent="-571500" eaLnBrk="1" hangingPunct="1">
              <a:buFont typeface="Arial" panose="020B0604020202020204" pitchFamily="34" charset="0"/>
              <a:buChar char="•"/>
            </a:pPr>
            <a:r>
              <a:rPr lang="en-US" altLang="en-US" sz="1200" dirty="0">
                <a:ea typeface="ＭＳ Ｐゴシック" panose="020B0600070205080204" pitchFamily="34" charset="-128"/>
              </a:rPr>
              <a:t>Problem-solving technique</a:t>
            </a:r>
          </a:p>
          <a:p>
            <a:pPr marL="571500" indent="-571500" eaLnBrk="1" hangingPunct="1">
              <a:buFont typeface="Arial" panose="020B0604020202020204" pitchFamily="34" charset="0"/>
              <a:buChar char="•"/>
            </a:pPr>
            <a:r>
              <a:rPr lang="en-US" altLang="en-US" sz="1200" dirty="0">
                <a:ea typeface="ＭＳ Ｐゴシック" panose="020B0600070205080204" pitchFamily="34" charset="-128"/>
              </a:rPr>
              <a:t>Transitioning to new health-care career markets </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E99EEDA4-725A-45F6-AD4E-6FDD321DC13B}"/>
              </a:ext>
            </a:extLst>
          </p:cNvPr>
          <p:cNvSpPr>
            <a:spLocks noGrp="1"/>
          </p:cNvSpPr>
          <p:nvPr>
            <p:ph type="body" sz="quarter" idx="13"/>
          </p:nvPr>
        </p:nvSpPr>
        <p:spPr>
          <a:xfrm>
            <a:off x="2057400" y="457200"/>
            <a:ext cx="7086600" cy="327454"/>
          </a:xfrm>
        </p:spPr>
        <p:txBody>
          <a:bodyPr/>
          <a:lstStyle/>
          <a:p>
            <a:pPr algn="ctr"/>
            <a:r>
              <a:rPr lang="en-US" dirty="0"/>
              <a:t>Utilizing the body of knowledge</a:t>
            </a:r>
          </a:p>
        </p:txBody>
      </p:sp>
    </p:spTree>
    <p:extLst>
      <p:ext uri="{BB962C8B-B14F-4D97-AF65-F5344CB8AC3E}">
        <p14:creationId xmlns:p14="http://schemas.microsoft.com/office/powerpoint/2010/main" val="145710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E55C8D-2911-4DC6-A522-1A897A5D99DA}"/>
              </a:ext>
            </a:extLst>
          </p:cNvPr>
          <p:cNvSpPr>
            <a:spLocks noGrp="1"/>
          </p:cNvSpPr>
          <p:nvPr>
            <p:ph type="body" sz="quarter" idx="13"/>
          </p:nvPr>
        </p:nvSpPr>
        <p:spPr/>
        <p:txBody>
          <a:bodyPr/>
          <a:lstStyle/>
          <a:p>
            <a:pPr defTabSz="914400">
              <a:lnSpc>
                <a:spcPct val="90000"/>
              </a:lnSpc>
              <a:spcAft>
                <a:spcPts val="600"/>
              </a:spcAft>
            </a:pPr>
            <a:r>
              <a:rPr lang="en-US" altLang="en-US" sz="1400" i="1" dirty="0"/>
              <a:t>“I used the Body of Knowledge extensively to support other course materials in an MHA class I taught.  It provided concepts students could understand and apply. . . .a more practical approach to physician practice management than most textbooks in circulation.”</a:t>
            </a:r>
          </a:p>
          <a:p>
            <a:pPr marL="0" indent="-228600" defTabSz="914400">
              <a:lnSpc>
                <a:spcPct val="90000"/>
              </a:lnSpc>
              <a:spcAft>
                <a:spcPts val="600"/>
              </a:spcAft>
              <a:buFont typeface="Arial" panose="020B0604020202020204" pitchFamily="34" charset="0"/>
              <a:buChar char="•"/>
            </a:pPr>
            <a:endParaRPr lang="en-US" altLang="en-US" sz="1400" dirty="0"/>
          </a:p>
          <a:p>
            <a:pPr defTabSz="914400">
              <a:lnSpc>
                <a:spcPct val="90000"/>
              </a:lnSpc>
              <a:spcAft>
                <a:spcPts val="600"/>
              </a:spcAft>
            </a:pPr>
            <a:r>
              <a:rPr lang="en-US" altLang="en-US" sz="1400" dirty="0"/>
              <a:t>John Murphy, CMPE</a:t>
            </a:r>
          </a:p>
          <a:p>
            <a:pPr defTabSz="914400">
              <a:lnSpc>
                <a:spcPct val="90000"/>
              </a:lnSpc>
              <a:spcAft>
                <a:spcPts val="600"/>
              </a:spcAft>
            </a:pPr>
            <a:r>
              <a:rPr lang="en-US" altLang="en-US" sz="1400" dirty="0"/>
              <a:t>Indianapolis, IN</a:t>
            </a:r>
          </a:p>
        </p:txBody>
      </p:sp>
    </p:spTree>
    <p:extLst>
      <p:ext uri="{BB962C8B-B14F-4D97-AF65-F5344CB8AC3E}">
        <p14:creationId xmlns:p14="http://schemas.microsoft.com/office/powerpoint/2010/main" val="358203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49C6A5-8848-4C5D-A22F-1B988FC6CA08}"/>
              </a:ext>
            </a:extLst>
          </p:cNvPr>
          <p:cNvSpPr>
            <a:spLocks noGrp="1"/>
          </p:cNvSpPr>
          <p:nvPr>
            <p:ph type="body" sz="quarter" idx="12"/>
          </p:nvPr>
        </p:nvSpPr>
        <p:spPr>
          <a:xfrm>
            <a:off x="2514600" y="1431925"/>
            <a:ext cx="6315074" cy="1585378"/>
          </a:xfrm>
        </p:spPr>
        <p:txBody>
          <a:bodyPr/>
          <a:lstStyle/>
          <a:p>
            <a:pPr marL="7938" lvl="1" indent="169863">
              <a:buFont typeface="Arial" panose="020B0604020202020204" pitchFamily="34" charset="0"/>
              <a:buChar char="•"/>
            </a:pPr>
            <a:r>
              <a:rPr lang="en-US" sz="1200" dirty="0"/>
              <a:t>Offers stackable certificates and certification, and Fellowship appropriate at any stage of your career.</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E99EEDA4-725A-45F6-AD4E-6FDD321DC13B}"/>
              </a:ext>
            </a:extLst>
          </p:cNvPr>
          <p:cNvSpPr>
            <a:spLocks noGrp="1"/>
          </p:cNvSpPr>
          <p:nvPr>
            <p:ph type="body" sz="quarter" idx="13"/>
          </p:nvPr>
        </p:nvSpPr>
        <p:spPr>
          <a:xfrm>
            <a:off x="2057400" y="457200"/>
            <a:ext cx="7086600" cy="327454"/>
          </a:xfrm>
        </p:spPr>
        <p:txBody>
          <a:bodyPr/>
          <a:lstStyle/>
          <a:p>
            <a:pPr algn="ctr"/>
            <a:r>
              <a:rPr lang="en-US" dirty="0"/>
              <a:t>American college of medical practice executives (ACMPE)</a:t>
            </a:r>
          </a:p>
        </p:txBody>
      </p:sp>
    </p:spTree>
    <p:extLst>
      <p:ext uri="{BB962C8B-B14F-4D97-AF65-F5344CB8AC3E}">
        <p14:creationId xmlns:p14="http://schemas.microsoft.com/office/powerpoint/2010/main" val="391419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F983E6-12D5-4CA9-BEC6-071DD3BD2215}"/>
              </a:ext>
            </a:extLst>
          </p:cNvPr>
          <p:cNvSpPr>
            <a:spLocks noGrp="1"/>
          </p:cNvSpPr>
          <p:nvPr>
            <p:ph type="body" sz="quarter" idx="13"/>
          </p:nvPr>
        </p:nvSpPr>
        <p:spPr>
          <a:xfrm>
            <a:off x="457200" y="457199"/>
            <a:ext cx="8229600" cy="1279525"/>
          </a:xfrm>
          <a:prstGeom prst="rect">
            <a:avLst/>
          </a:prstGeom>
        </p:spPr>
        <p:txBody>
          <a:bodyPr/>
          <a:lstStyle/>
          <a:p>
            <a:pPr marL="0" indent="0">
              <a:lnSpc>
                <a:spcPct val="90000"/>
              </a:lnSpc>
              <a:buNone/>
            </a:pPr>
            <a:r>
              <a:rPr lang="en-US" sz="1400" i="1" dirty="0"/>
              <a:t>“I initially paid out of pocket for the ACMPE, but after a couple of years, it really gave me the confidence to say, ‘No, I do know what I’m talking about.’ I would tell them things I would do in such a case, proving to them that it actually worked and that it did benefit the practice,” she said. “Then they looked at it in a different light. They trusted me more and more with more and more things, and then they started paying for memberships and conferences. It really allowed me to stay on top, if not ahead, of trends. We were one of the first practices to do open-access scheduling. We were one of the first to implement an EMR. And that’s all because of MGMA giving me the tools to actually make those decisions and just be on top of my game.”</a:t>
            </a:r>
          </a:p>
          <a:p>
            <a:pPr>
              <a:lnSpc>
                <a:spcPct val="90000"/>
              </a:lnSpc>
            </a:pPr>
            <a:endParaRPr lang="en-US" sz="1400" i="1" dirty="0"/>
          </a:p>
          <a:p>
            <a:pPr marL="0" indent="0">
              <a:lnSpc>
                <a:spcPct val="90000"/>
              </a:lnSpc>
              <a:buNone/>
            </a:pPr>
            <a:r>
              <a:rPr lang="en-US" sz="1400" i="1" dirty="0"/>
              <a:t>Jennifer Souders, FACMPE, CPC</a:t>
            </a:r>
          </a:p>
          <a:p>
            <a:pPr marL="0" indent="0">
              <a:lnSpc>
                <a:spcPct val="90000"/>
              </a:lnSpc>
              <a:buNone/>
            </a:pPr>
            <a:r>
              <a:rPr lang="en-US" sz="1400" i="1" dirty="0"/>
              <a:t>Parker, CO</a:t>
            </a:r>
          </a:p>
        </p:txBody>
      </p:sp>
    </p:spTree>
    <p:extLst>
      <p:ext uri="{BB962C8B-B14F-4D97-AF65-F5344CB8AC3E}">
        <p14:creationId xmlns:p14="http://schemas.microsoft.com/office/powerpoint/2010/main" val="371825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49C6A5-8848-4C5D-A22F-1B988FC6CA08}"/>
              </a:ext>
            </a:extLst>
          </p:cNvPr>
          <p:cNvSpPr>
            <a:spLocks noGrp="1"/>
          </p:cNvSpPr>
          <p:nvPr>
            <p:ph type="body" sz="quarter" idx="12"/>
          </p:nvPr>
        </p:nvSpPr>
        <p:spPr>
          <a:xfrm>
            <a:off x="2514600" y="1267937"/>
            <a:ext cx="6315074" cy="1764187"/>
          </a:xfrm>
        </p:spPr>
        <p:txBody>
          <a:bodyPr/>
          <a:lstStyle/>
          <a:p>
            <a:pPr marL="7938" lvl="1" indent="169863">
              <a:buFont typeface="Arial" panose="020B0604020202020204" pitchFamily="34" charset="0"/>
              <a:buChar char="•"/>
            </a:pPr>
            <a:r>
              <a:rPr lang="en-US" sz="1400" dirty="0"/>
              <a:t>Certificates are a microlearning opportunity to acquire and be recognized for specific competencies based on the Body of Knowledge (BOK). Certificates are awarded after completing required coursework and completing an assessment proving you met the learning outcomes. We offer two types of certificates. </a:t>
            </a:r>
          </a:p>
          <a:p>
            <a:pPr marL="350838" lvl="2" indent="169863">
              <a:buFont typeface="Arial" panose="020B0604020202020204" pitchFamily="34" charset="0"/>
              <a:buChar char="•"/>
            </a:pPr>
            <a:r>
              <a:rPr lang="en-US" sz="1250" dirty="0"/>
              <a:t>Membership not required </a:t>
            </a:r>
          </a:p>
          <a:p>
            <a:pPr marL="350838" lvl="2" indent="169863">
              <a:buFont typeface="Arial" panose="020B0604020202020204" pitchFamily="34" charset="0"/>
              <a:buChar char="•"/>
            </a:pPr>
            <a:r>
              <a:rPr lang="en-US" sz="1250" dirty="0"/>
              <a:t>No education or experience required </a:t>
            </a:r>
          </a:p>
          <a:p>
            <a:pPr marL="350838" lvl="2" indent="169863">
              <a:buFont typeface="Arial" panose="020B0604020202020204" pitchFamily="34" charset="0"/>
              <a:buChar char="•"/>
            </a:pPr>
            <a:r>
              <a:rPr lang="en-US" sz="1250" dirty="0"/>
              <a:t>One year to complete </a:t>
            </a:r>
          </a:p>
          <a:p>
            <a:pPr marL="350838" lvl="2" indent="169863">
              <a:buFont typeface="Arial" panose="020B0604020202020204" pitchFamily="34" charset="0"/>
              <a:buChar char="•"/>
            </a:pPr>
            <a:r>
              <a:rPr lang="en-US" sz="1250" dirty="0"/>
              <a:t>No maintenance requirements</a:t>
            </a:r>
          </a:p>
          <a:p>
            <a:pPr marL="350838" lvl="2" indent="169863">
              <a:buFont typeface="Arial" panose="020B0604020202020204" pitchFamily="34" charset="0"/>
              <a:buChar char="•"/>
            </a:pPr>
            <a:r>
              <a:rPr lang="en-US" sz="1250" dirty="0"/>
              <a:t>Stackable with other certificates, CMPE, and FACMPE</a:t>
            </a:r>
          </a:p>
          <a:p>
            <a:pPr marL="7938" lvl="1" indent="169863">
              <a:buFont typeface="Arial" panose="020B0604020202020204" pitchFamily="34" charset="0"/>
              <a:buChar char="•"/>
            </a:pPr>
            <a:endParaRPr lang="en-US" sz="1400" dirty="0"/>
          </a:p>
          <a:p>
            <a:pPr marL="7938" lvl="1" indent="169863">
              <a:buFont typeface="Arial" panose="020B0604020202020204" pitchFamily="34" charset="0"/>
              <a:buChar char="•"/>
            </a:pPr>
            <a:r>
              <a:rPr lang="en-US" sz="1400" dirty="0"/>
              <a:t>These are the newest addition to ACMPE, with many being added to based on industry needs.</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E99EEDA4-725A-45F6-AD4E-6FDD321DC13B}"/>
              </a:ext>
            </a:extLst>
          </p:cNvPr>
          <p:cNvSpPr>
            <a:spLocks noGrp="1"/>
          </p:cNvSpPr>
          <p:nvPr>
            <p:ph type="body" sz="quarter" idx="13"/>
          </p:nvPr>
        </p:nvSpPr>
        <p:spPr>
          <a:xfrm>
            <a:off x="2057400" y="457200"/>
            <a:ext cx="7086600" cy="327454"/>
          </a:xfrm>
        </p:spPr>
        <p:txBody>
          <a:bodyPr/>
          <a:lstStyle/>
          <a:p>
            <a:pPr algn="ctr"/>
            <a:r>
              <a:rPr lang="en-US" b="1" dirty="0"/>
              <a:t>certificates</a:t>
            </a:r>
            <a:endParaRPr lang="en-US" dirty="0"/>
          </a:p>
        </p:txBody>
      </p:sp>
    </p:spTree>
    <p:extLst>
      <p:ext uri="{BB962C8B-B14F-4D97-AF65-F5344CB8AC3E}">
        <p14:creationId xmlns:p14="http://schemas.microsoft.com/office/powerpoint/2010/main" val="242894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F74F7E-DA9F-10FF-A185-FD4A8340C454}"/>
              </a:ext>
            </a:extLst>
          </p:cNvPr>
          <p:cNvSpPr>
            <a:spLocks noGrp="1"/>
          </p:cNvSpPr>
          <p:nvPr>
            <p:ph type="body" sz="quarter" idx="12"/>
          </p:nvPr>
        </p:nvSpPr>
        <p:spPr>
          <a:xfrm>
            <a:off x="2514600" y="1267937"/>
            <a:ext cx="6315074" cy="1992787"/>
          </a:xfrm>
        </p:spPr>
        <p:txBody>
          <a:bodyPr/>
          <a:lstStyle/>
          <a:p>
            <a:pPr marL="7938" lvl="1" indent="169863">
              <a:buFont typeface="Arial" panose="020B0604020202020204" pitchFamily="34" charset="0"/>
              <a:buChar char="•"/>
            </a:pPr>
            <a:r>
              <a:rPr lang="en-US" sz="1400" dirty="0"/>
              <a:t>Each are created to teach competencies based on topics and skills pertinent to the Body of Knowledge (BOK) domains. Completion of assessment results in certificate of learning the specific learning outcomes. </a:t>
            </a:r>
          </a:p>
          <a:p>
            <a:pPr marL="7938" lvl="1" indent="0">
              <a:buNone/>
            </a:pPr>
            <a:endParaRPr lang="en-US" sz="1400" dirty="0"/>
          </a:p>
          <a:p>
            <a:pPr marL="7938" lvl="1" indent="169863">
              <a:buFont typeface="Arial" panose="020B0604020202020204" pitchFamily="34" charset="0"/>
              <a:buChar char="•"/>
            </a:pPr>
            <a:r>
              <a:rPr lang="en-US" sz="1400" dirty="0"/>
              <a:t>Some examples of topics currently offered:</a:t>
            </a:r>
          </a:p>
          <a:p>
            <a:pPr marL="350838" lvl="2" indent="169863">
              <a:buFont typeface="Arial" panose="020B0604020202020204" pitchFamily="34" charset="0"/>
              <a:buChar char="•"/>
            </a:pPr>
            <a:r>
              <a:rPr lang="en-US" sz="1250" dirty="0"/>
              <a:t>Revenue Cycle Management</a:t>
            </a:r>
          </a:p>
          <a:p>
            <a:pPr marL="350838" lvl="2" indent="169863">
              <a:buFont typeface="Arial" panose="020B0604020202020204" pitchFamily="34" charset="0"/>
              <a:buChar char="•"/>
            </a:pPr>
            <a:r>
              <a:rPr lang="en-US" sz="1250" dirty="0"/>
              <a:t>Accounts Payable, Payroll, and Cash Flow Management</a:t>
            </a:r>
          </a:p>
          <a:p>
            <a:pPr marL="350838" lvl="2" indent="169863">
              <a:buFont typeface="Arial" panose="020B0604020202020204" pitchFamily="34" charset="0"/>
              <a:buChar char="•"/>
            </a:pPr>
            <a:r>
              <a:rPr lang="en-US" sz="1250" dirty="0"/>
              <a:t>Financial Reporting and Budgeting</a:t>
            </a:r>
          </a:p>
          <a:p>
            <a:pPr marL="350838" lvl="2" indent="169863">
              <a:buFont typeface="Arial" panose="020B0604020202020204" pitchFamily="34" charset="0"/>
              <a:buChar char="•"/>
            </a:pPr>
            <a:r>
              <a:rPr lang="en-US" sz="1250" dirty="0"/>
              <a:t>Payer Contracting</a:t>
            </a:r>
          </a:p>
          <a:p>
            <a:pPr marL="350838" lvl="2" indent="169863">
              <a:buFont typeface="Arial" panose="020B0604020202020204" pitchFamily="34" charset="0"/>
              <a:buChar char="•"/>
            </a:pPr>
            <a:r>
              <a:rPr lang="en-US" sz="1250" dirty="0"/>
              <a:t>Project Management and Strategic Planning</a:t>
            </a:r>
          </a:p>
          <a:p>
            <a:pPr marL="350838" lvl="2" indent="169863">
              <a:buFont typeface="Arial" panose="020B0604020202020204" pitchFamily="34" charset="0"/>
              <a:buChar char="•"/>
            </a:pPr>
            <a:r>
              <a:rPr lang="en-US" sz="1250" dirty="0"/>
              <a:t>Healthcare Data Analytics</a:t>
            </a:r>
          </a:p>
          <a:p>
            <a:endParaRPr lang="en-US" dirty="0"/>
          </a:p>
        </p:txBody>
      </p:sp>
      <p:sp>
        <p:nvSpPr>
          <p:cNvPr id="5" name="Text Placeholder 4">
            <a:extLst>
              <a:ext uri="{FF2B5EF4-FFF2-40B4-BE49-F238E27FC236}">
                <a16:creationId xmlns:a16="http://schemas.microsoft.com/office/drawing/2014/main" id="{BD7A592E-4921-B1DD-2B21-9259ED4A569A}"/>
              </a:ext>
            </a:extLst>
          </p:cNvPr>
          <p:cNvSpPr>
            <a:spLocks noGrp="1"/>
          </p:cNvSpPr>
          <p:nvPr>
            <p:ph type="body" sz="quarter" idx="13"/>
          </p:nvPr>
        </p:nvSpPr>
        <p:spPr>
          <a:xfrm>
            <a:off x="2057400" y="457200"/>
            <a:ext cx="7086600" cy="327454"/>
          </a:xfrm>
        </p:spPr>
        <p:txBody>
          <a:bodyPr/>
          <a:lstStyle/>
          <a:p>
            <a:pPr algn="ctr"/>
            <a:r>
              <a:rPr lang="en-US" b="1" dirty="0"/>
              <a:t>TOPIC SPECIFIC CERTIFICATES</a:t>
            </a:r>
            <a:endParaRPr lang="en-US" dirty="0"/>
          </a:p>
        </p:txBody>
      </p:sp>
    </p:spTree>
    <p:extLst>
      <p:ext uri="{BB962C8B-B14F-4D97-AF65-F5344CB8AC3E}">
        <p14:creationId xmlns:p14="http://schemas.microsoft.com/office/powerpoint/2010/main" val="2922797730"/>
      </p:ext>
    </p:extLst>
  </p:cSld>
  <p:clrMapOvr>
    <a:masterClrMapping/>
  </p:clrMapOvr>
</p:sld>
</file>

<file path=ppt/theme/theme1.xml><?xml version="1.0" encoding="utf-8"?>
<a:theme xmlns:a="http://schemas.openxmlformats.org/drawingml/2006/main" name="Office Theme">
  <a:themeElements>
    <a:clrScheme name="MGMA Colors">
      <a:dk1>
        <a:sysClr val="windowText" lastClr="000000"/>
      </a:dk1>
      <a:lt1>
        <a:sysClr val="window" lastClr="FFFFFF"/>
      </a:lt1>
      <a:dk2>
        <a:srgbClr val="0E9649"/>
      </a:dk2>
      <a:lt2>
        <a:srgbClr val="FFFFFF"/>
      </a:lt2>
      <a:accent1>
        <a:srgbClr val="0E9649"/>
      </a:accent1>
      <a:accent2>
        <a:srgbClr val="575757"/>
      </a:accent2>
      <a:accent3>
        <a:srgbClr val="A7A8A8"/>
      </a:accent3>
      <a:accent4>
        <a:srgbClr val="F9E900"/>
      </a:accent4>
      <a:accent5>
        <a:srgbClr val="F15025"/>
      </a:accent5>
      <a:accent6>
        <a:srgbClr val="0075F2"/>
      </a:accent6>
      <a:hlink>
        <a:srgbClr val="FFFFFF"/>
      </a:hlink>
      <a:folHlink>
        <a:srgbClr val="FFFFFF"/>
      </a:folHlink>
    </a:clrScheme>
    <a:fontScheme name="MGM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1049</TotalTime>
  <Words>2936</Words>
  <Application>Microsoft Office PowerPoint</Application>
  <PresentationFormat>Custom</PresentationFormat>
  <Paragraphs>253</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Courier New</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David Barras</dc:creator>
  <cp:lastModifiedBy>Allison Gault, MBA, CAE</cp:lastModifiedBy>
  <cp:revision>147</cp:revision>
  <dcterms:created xsi:type="dcterms:W3CDTF">2021-06-07T17:32:37Z</dcterms:created>
  <dcterms:modified xsi:type="dcterms:W3CDTF">2022-08-30T16:52:01Z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2021-06-07T00:00:00Z</vt:filetime>
  </property>
  <property fmtid="{D5CDD505-2E9C-101B-9397-08002B2CF9AE}" pid="3" name="Creator">
    <vt:lpwstr>Adobe InDesign 16.2 (Macintosh)</vt:lpwstr>
  </property>
  <property fmtid="{D5CDD505-2E9C-101B-9397-08002B2CF9AE}" pid="4" name="LastSaved">
    <vt:filetime>2021-06-07T00:00:00Z</vt:filetime>
  </property>
</Properties>
</file>