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570" r:id="rId2"/>
    <p:sldId id="350" r:id="rId3"/>
    <p:sldId id="498" r:id="rId4"/>
    <p:sldId id="256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572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88" r:id="rId34"/>
    <p:sldId id="415" r:id="rId35"/>
    <p:sldId id="416" r:id="rId36"/>
    <p:sldId id="417" r:id="rId37"/>
    <p:sldId id="418" r:id="rId38"/>
    <p:sldId id="419" r:id="rId39"/>
    <p:sldId id="420" r:id="rId40"/>
    <p:sldId id="434" r:id="rId41"/>
    <p:sldId id="435" r:id="rId42"/>
    <p:sldId id="474" r:id="rId43"/>
    <p:sldId id="475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61" r:id="rId57"/>
    <p:sldId id="462" r:id="rId58"/>
    <p:sldId id="463" r:id="rId59"/>
    <p:sldId id="464" r:id="rId60"/>
    <p:sldId id="465" r:id="rId61"/>
    <p:sldId id="466" r:id="rId62"/>
    <p:sldId id="467" r:id="rId63"/>
    <p:sldId id="468" r:id="rId64"/>
    <p:sldId id="497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858"/>
    <a:srgbClr val="000099"/>
    <a:srgbClr val="800000"/>
    <a:srgbClr val="0066FF"/>
    <a:srgbClr val="DA3B10"/>
    <a:srgbClr val="1F88DF"/>
    <a:srgbClr val="99FF33"/>
    <a:srgbClr val="DEA900"/>
    <a:srgbClr val="B4B000"/>
    <a:srgbClr val="037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6" autoAdjust="0"/>
  </p:normalViewPr>
  <p:slideViewPr>
    <p:cSldViewPr>
      <p:cViewPr varScale="1">
        <p:scale>
          <a:sx n="108" d="100"/>
          <a:sy n="108" d="100"/>
        </p:scale>
        <p:origin x="170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E44E6-ABF3-446C-8B51-BD86530D0258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5B8218-B3C9-4886-AF1E-1B3FC9DF110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600" b="1" dirty="0"/>
            <a:t>ACTION</a:t>
          </a:r>
        </a:p>
      </dgm:t>
    </dgm:pt>
    <dgm:pt modelId="{FBC11E1B-D816-4BB1-82D8-48F4DC96DF0B}" type="parTrans" cxnId="{B1E49CA0-B78D-4ECB-9DAE-38FF4AFDAE18}">
      <dgm:prSet/>
      <dgm:spPr/>
      <dgm:t>
        <a:bodyPr/>
        <a:lstStyle/>
        <a:p>
          <a:endParaRPr lang="en-US"/>
        </a:p>
      </dgm:t>
    </dgm:pt>
    <dgm:pt modelId="{8F21C5CE-A431-4E2B-BD4E-7BF3890DEF0E}" type="sibTrans" cxnId="{B1E49CA0-B78D-4ECB-9DAE-38FF4AFDAE18}">
      <dgm:prSet/>
      <dgm:spPr/>
      <dgm:t>
        <a:bodyPr/>
        <a:lstStyle/>
        <a:p>
          <a:endParaRPr lang="en-US"/>
        </a:p>
      </dgm:t>
    </dgm:pt>
    <dgm:pt modelId="{39EC1997-96F6-4B31-8D56-3A27A58622A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b="1" dirty="0"/>
            <a:t>ATTITUDE</a:t>
          </a:r>
        </a:p>
      </dgm:t>
    </dgm:pt>
    <dgm:pt modelId="{F2E4092B-22B9-4CDD-BE96-D216EDE511AB}" type="parTrans" cxnId="{E10CED1A-8935-4AE9-A826-7FF3FE7CCF68}">
      <dgm:prSet/>
      <dgm:spPr/>
      <dgm:t>
        <a:bodyPr/>
        <a:lstStyle/>
        <a:p>
          <a:endParaRPr lang="en-US"/>
        </a:p>
      </dgm:t>
    </dgm:pt>
    <dgm:pt modelId="{0E56A89A-8E4F-46E4-81F7-CBA1BBE51848}" type="sibTrans" cxnId="{E10CED1A-8935-4AE9-A826-7FF3FE7CCF68}">
      <dgm:prSet/>
      <dgm:spPr/>
      <dgm:t>
        <a:bodyPr/>
        <a:lstStyle/>
        <a:p>
          <a:endParaRPr lang="en-US"/>
        </a:p>
      </dgm:t>
    </dgm:pt>
    <dgm:pt modelId="{D94FBE65-556E-43B9-871F-F6FBA86861CA}">
      <dgm:prSet phldrT="[Text]" custT="1"/>
      <dgm:spPr>
        <a:solidFill>
          <a:srgbClr val="1F88DF"/>
        </a:solidFill>
      </dgm:spPr>
      <dgm:t>
        <a:bodyPr/>
        <a:lstStyle/>
        <a:p>
          <a:r>
            <a:rPr lang="en-US" sz="2800" b="1" dirty="0"/>
            <a:t>EXPECTATION</a:t>
          </a:r>
        </a:p>
      </dgm:t>
    </dgm:pt>
    <dgm:pt modelId="{C81BB649-8C25-454D-875D-D6DE5015C5D5}" type="parTrans" cxnId="{A542603A-74FE-40D4-BE05-E376B545BFE7}">
      <dgm:prSet/>
      <dgm:spPr/>
      <dgm:t>
        <a:bodyPr/>
        <a:lstStyle/>
        <a:p>
          <a:endParaRPr lang="en-US"/>
        </a:p>
      </dgm:t>
    </dgm:pt>
    <dgm:pt modelId="{07C30523-24F2-4328-8DBF-8490B461F398}" type="sibTrans" cxnId="{A542603A-74FE-40D4-BE05-E376B545BFE7}">
      <dgm:prSet/>
      <dgm:spPr/>
      <dgm:t>
        <a:bodyPr/>
        <a:lstStyle/>
        <a:p>
          <a:endParaRPr lang="en-US"/>
        </a:p>
      </dgm:t>
    </dgm:pt>
    <dgm:pt modelId="{E0E1743E-4B64-4CDF-B17B-574DD03A5C6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BELIEF</a:t>
          </a:r>
        </a:p>
      </dgm:t>
    </dgm:pt>
    <dgm:pt modelId="{03C5F588-9837-4075-B81E-B296E5936A11}" type="parTrans" cxnId="{D3739FE1-3EDA-466A-94E0-7532A6A5BB79}">
      <dgm:prSet/>
      <dgm:spPr/>
      <dgm:t>
        <a:bodyPr/>
        <a:lstStyle/>
        <a:p>
          <a:endParaRPr lang="en-US"/>
        </a:p>
      </dgm:t>
    </dgm:pt>
    <dgm:pt modelId="{7608434E-7180-46CF-99AA-74115B8F532B}" type="sibTrans" cxnId="{D3739FE1-3EDA-466A-94E0-7532A6A5BB79}">
      <dgm:prSet/>
      <dgm:spPr/>
      <dgm:t>
        <a:bodyPr/>
        <a:lstStyle/>
        <a:p>
          <a:endParaRPr lang="en-US"/>
        </a:p>
      </dgm:t>
    </dgm:pt>
    <dgm:pt modelId="{8B288054-3029-4E37-A125-6477250052A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000" b="1" dirty="0"/>
            <a:t>VALUE</a:t>
          </a:r>
        </a:p>
      </dgm:t>
    </dgm:pt>
    <dgm:pt modelId="{5CCC1318-6173-4134-BE9B-F3D2D52C29CB}" type="parTrans" cxnId="{FDC8A53F-6129-4596-8DF4-9E70D4F433A7}">
      <dgm:prSet/>
      <dgm:spPr/>
      <dgm:t>
        <a:bodyPr/>
        <a:lstStyle/>
        <a:p>
          <a:endParaRPr lang="en-US"/>
        </a:p>
      </dgm:t>
    </dgm:pt>
    <dgm:pt modelId="{4E2852DD-5CC6-49CF-8D5A-A99AFC993773}" type="sibTrans" cxnId="{FDC8A53F-6129-4596-8DF4-9E70D4F433A7}">
      <dgm:prSet/>
      <dgm:spPr/>
      <dgm:t>
        <a:bodyPr/>
        <a:lstStyle/>
        <a:p>
          <a:endParaRPr lang="en-US"/>
        </a:p>
      </dgm:t>
    </dgm:pt>
    <dgm:pt modelId="{51D25A8E-8A96-4D2D-9DBF-B809C9EA2031}" type="pres">
      <dgm:prSet presAssocID="{851E44E6-ABF3-446C-8B51-BD86530D0258}" presName="Name0" presStyleCnt="0">
        <dgm:presLayoutVars>
          <dgm:chMax val="7"/>
          <dgm:resizeHandles val="exact"/>
        </dgm:presLayoutVars>
      </dgm:prSet>
      <dgm:spPr/>
    </dgm:pt>
    <dgm:pt modelId="{23A5DDEE-CE88-4C90-930F-DA8F0F95D793}" type="pres">
      <dgm:prSet presAssocID="{851E44E6-ABF3-446C-8B51-BD86530D0258}" presName="comp1" presStyleCnt="0"/>
      <dgm:spPr/>
    </dgm:pt>
    <dgm:pt modelId="{9B7B86FE-74E4-4239-A3CD-4AD519E9915C}" type="pres">
      <dgm:prSet presAssocID="{851E44E6-ABF3-446C-8B51-BD86530D0258}" presName="circle1" presStyleLbl="node1" presStyleIdx="0" presStyleCnt="5" custScaleX="127273" custLinFactNeighborY="-4531"/>
      <dgm:spPr/>
    </dgm:pt>
    <dgm:pt modelId="{5B5EED11-7D2D-47FA-85AA-2E797C6667CA}" type="pres">
      <dgm:prSet presAssocID="{851E44E6-ABF3-446C-8B51-BD86530D0258}" presName="c1text" presStyleLbl="node1" presStyleIdx="0" presStyleCnt="5">
        <dgm:presLayoutVars>
          <dgm:bulletEnabled val="1"/>
        </dgm:presLayoutVars>
      </dgm:prSet>
      <dgm:spPr/>
    </dgm:pt>
    <dgm:pt modelId="{238BF4A2-5F6D-41EF-8175-511FD974F021}" type="pres">
      <dgm:prSet presAssocID="{851E44E6-ABF3-446C-8B51-BD86530D0258}" presName="comp2" presStyleCnt="0"/>
      <dgm:spPr/>
    </dgm:pt>
    <dgm:pt modelId="{CE21EBE7-95C9-415A-8D32-D21907916403}" type="pres">
      <dgm:prSet presAssocID="{851E44E6-ABF3-446C-8B51-BD86530D0258}" presName="circle2" presStyleLbl="node1" presStyleIdx="1" presStyleCnt="5" custScaleX="146677" custScaleY="104457" custLinFactNeighborX="340" custLinFactNeighborY="973"/>
      <dgm:spPr/>
    </dgm:pt>
    <dgm:pt modelId="{D8B2FC98-DED0-4C91-80B6-98D4A5FB4B89}" type="pres">
      <dgm:prSet presAssocID="{851E44E6-ABF3-446C-8B51-BD86530D0258}" presName="c2text" presStyleLbl="node1" presStyleIdx="1" presStyleCnt="5">
        <dgm:presLayoutVars>
          <dgm:bulletEnabled val="1"/>
        </dgm:presLayoutVars>
      </dgm:prSet>
      <dgm:spPr/>
    </dgm:pt>
    <dgm:pt modelId="{41CB7782-B2A3-4C06-9D34-02109C97F799}" type="pres">
      <dgm:prSet presAssocID="{851E44E6-ABF3-446C-8B51-BD86530D0258}" presName="comp3" presStyleCnt="0"/>
      <dgm:spPr/>
    </dgm:pt>
    <dgm:pt modelId="{2D27F5BF-582C-4A52-BA9C-5606DEA9D76F}" type="pres">
      <dgm:prSet presAssocID="{851E44E6-ABF3-446C-8B51-BD86530D0258}" presName="circle3" presStyleLbl="node1" presStyleIdx="2" presStyleCnt="5" custScaleX="126561" custScaleY="110452"/>
      <dgm:spPr/>
    </dgm:pt>
    <dgm:pt modelId="{C4403DCC-FDAE-4664-9855-A8EBD3A1BE4C}" type="pres">
      <dgm:prSet presAssocID="{851E44E6-ABF3-446C-8B51-BD86530D0258}" presName="c3text" presStyleLbl="node1" presStyleIdx="2" presStyleCnt="5">
        <dgm:presLayoutVars>
          <dgm:bulletEnabled val="1"/>
        </dgm:presLayoutVars>
      </dgm:prSet>
      <dgm:spPr/>
    </dgm:pt>
    <dgm:pt modelId="{1A881C3D-2D82-4B55-B984-4E9B1FAF46B3}" type="pres">
      <dgm:prSet presAssocID="{851E44E6-ABF3-446C-8B51-BD86530D0258}" presName="comp4" presStyleCnt="0"/>
      <dgm:spPr/>
    </dgm:pt>
    <dgm:pt modelId="{AA16A698-EB41-4213-B4E1-AECB65B9543C}" type="pres">
      <dgm:prSet presAssocID="{851E44E6-ABF3-446C-8B51-BD86530D0258}" presName="circle4" presStyleLbl="node1" presStyleIdx="3" presStyleCnt="5" custScaleX="129546" custScaleY="110990"/>
      <dgm:spPr/>
    </dgm:pt>
    <dgm:pt modelId="{75EF7B00-3A4B-4A2D-A48A-9FF4166F51D1}" type="pres">
      <dgm:prSet presAssocID="{851E44E6-ABF3-446C-8B51-BD86530D0258}" presName="c4text" presStyleLbl="node1" presStyleIdx="3" presStyleCnt="5">
        <dgm:presLayoutVars>
          <dgm:bulletEnabled val="1"/>
        </dgm:presLayoutVars>
      </dgm:prSet>
      <dgm:spPr/>
    </dgm:pt>
    <dgm:pt modelId="{5C172982-83E5-4297-9469-4DED872252A3}" type="pres">
      <dgm:prSet presAssocID="{851E44E6-ABF3-446C-8B51-BD86530D0258}" presName="comp5" presStyleCnt="0"/>
      <dgm:spPr/>
    </dgm:pt>
    <dgm:pt modelId="{034AD2B8-833F-46D3-A2C4-D9CBDEA549F4}" type="pres">
      <dgm:prSet presAssocID="{851E44E6-ABF3-446C-8B51-BD86530D0258}" presName="circle5" presStyleLbl="node1" presStyleIdx="4" presStyleCnt="5" custScaleX="131250" custScaleY="96362"/>
      <dgm:spPr/>
    </dgm:pt>
    <dgm:pt modelId="{8760A884-A3DB-4DA9-A60C-3B7BB3BC36FF}" type="pres">
      <dgm:prSet presAssocID="{851E44E6-ABF3-446C-8B51-BD86530D0258}" presName="c5text" presStyleLbl="node1" presStyleIdx="4" presStyleCnt="5">
        <dgm:presLayoutVars>
          <dgm:bulletEnabled val="1"/>
        </dgm:presLayoutVars>
      </dgm:prSet>
      <dgm:spPr/>
    </dgm:pt>
  </dgm:ptLst>
  <dgm:cxnLst>
    <dgm:cxn modelId="{271C2208-9EEA-477C-83D4-67557ABEC70F}" type="presOf" srcId="{E0E1743E-4B64-4CDF-B17B-574DD03A5C68}" destId="{AA16A698-EB41-4213-B4E1-AECB65B9543C}" srcOrd="0" destOrd="0" presId="urn:microsoft.com/office/officeart/2005/8/layout/venn2"/>
    <dgm:cxn modelId="{E10CED1A-8935-4AE9-A826-7FF3FE7CCF68}" srcId="{851E44E6-ABF3-446C-8B51-BD86530D0258}" destId="{39EC1997-96F6-4B31-8D56-3A27A58622A2}" srcOrd="1" destOrd="0" parTransId="{F2E4092B-22B9-4CDD-BE96-D216EDE511AB}" sibTransId="{0E56A89A-8E4F-46E4-81F7-CBA1BBE51848}"/>
    <dgm:cxn modelId="{E4F35627-6993-492D-A6EE-0F904B394C6F}" type="presOf" srcId="{39EC1997-96F6-4B31-8D56-3A27A58622A2}" destId="{D8B2FC98-DED0-4C91-80B6-98D4A5FB4B89}" srcOrd="1" destOrd="0" presId="urn:microsoft.com/office/officeart/2005/8/layout/venn2"/>
    <dgm:cxn modelId="{A542603A-74FE-40D4-BE05-E376B545BFE7}" srcId="{851E44E6-ABF3-446C-8B51-BD86530D0258}" destId="{D94FBE65-556E-43B9-871F-F6FBA86861CA}" srcOrd="2" destOrd="0" parTransId="{C81BB649-8C25-454D-875D-D6DE5015C5D5}" sibTransId="{07C30523-24F2-4328-8DBF-8490B461F398}"/>
    <dgm:cxn modelId="{FDC8A53F-6129-4596-8DF4-9E70D4F433A7}" srcId="{851E44E6-ABF3-446C-8B51-BD86530D0258}" destId="{8B288054-3029-4E37-A125-6477250052A6}" srcOrd="4" destOrd="0" parTransId="{5CCC1318-6173-4134-BE9B-F3D2D52C29CB}" sibTransId="{4E2852DD-5CC6-49CF-8D5A-A99AFC993773}"/>
    <dgm:cxn modelId="{32435761-0C6B-40DC-A28A-E5F700F215DE}" type="presOf" srcId="{E0E1743E-4B64-4CDF-B17B-574DD03A5C68}" destId="{75EF7B00-3A4B-4A2D-A48A-9FF4166F51D1}" srcOrd="1" destOrd="0" presId="urn:microsoft.com/office/officeart/2005/8/layout/venn2"/>
    <dgm:cxn modelId="{D39BD566-7F8A-4119-AD20-F10B602A7D52}" type="presOf" srcId="{D94FBE65-556E-43B9-871F-F6FBA86861CA}" destId="{C4403DCC-FDAE-4664-9855-A8EBD3A1BE4C}" srcOrd="1" destOrd="0" presId="urn:microsoft.com/office/officeart/2005/8/layout/venn2"/>
    <dgm:cxn modelId="{15512947-4E38-4A51-9A58-68412B6084AD}" type="presOf" srcId="{D94FBE65-556E-43B9-871F-F6FBA86861CA}" destId="{2D27F5BF-582C-4A52-BA9C-5606DEA9D76F}" srcOrd="0" destOrd="0" presId="urn:microsoft.com/office/officeart/2005/8/layout/venn2"/>
    <dgm:cxn modelId="{3B5EA56E-984A-4938-90AC-97CA038D2AE2}" type="presOf" srcId="{375B8218-B3C9-4886-AF1E-1B3FC9DF1109}" destId="{9B7B86FE-74E4-4239-A3CD-4AD519E9915C}" srcOrd="0" destOrd="0" presId="urn:microsoft.com/office/officeart/2005/8/layout/venn2"/>
    <dgm:cxn modelId="{0B67BC79-4BD5-4BAB-9982-A75BD964E71F}" type="presOf" srcId="{375B8218-B3C9-4886-AF1E-1B3FC9DF1109}" destId="{5B5EED11-7D2D-47FA-85AA-2E797C6667CA}" srcOrd="1" destOrd="0" presId="urn:microsoft.com/office/officeart/2005/8/layout/venn2"/>
    <dgm:cxn modelId="{B1E49CA0-B78D-4ECB-9DAE-38FF4AFDAE18}" srcId="{851E44E6-ABF3-446C-8B51-BD86530D0258}" destId="{375B8218-B3C9-4886-AF1E-1B3FC9DF1109}" srcOrd="0" destOrd="0" parTransId="{FBC11E1B-D816-4BB1-82D8-48F4DC96DF0B}" sibTransId="{8F21C5CE-A431-4E2B-BD4E-7BF3890DEF0E}"/>
    <dgm:cxn modelId="{3A9D30AD-2C22-4678-917D-C3BC17B10E54}" type="presOf" srcId="{39EC1997-96F6-4B31-8D56-3A27A58622A2}" destId="{CE21EBE7-95C9-415A-8D32-D21907916403}" srcOrd="0" destOrd="0" presId="urn:microsoft.com/office/officeart/2005/8/layout/venn2"/>
    <dgm:cxn modelId="{DB05B0AD-B60D-4FAA-B4E7-1C528F17655B}" type="presOf" srcId="{8B288054-3029-4E37-A125-6477250052A6}" destId="{034AD2B8-833F-46D3-A2C4-D9CBDEA549F4}" srcOrd="0" destOrd="0" presId="urn:microsoft.com/office/officeart/2005/8/layout/venn2"/>
    <dgm:cxn modelId="{CE7BCADC-2A28-41BA-A706-C56F2A1A1744}" type="presOf" srcId="{8B288054-3029-4E37-A125-6477250052A6}" destId="{8760A884-A3DB-4DA9-A60C-3B7BB3BC36FF}" srcOrd="1" destOrd="0" presId="urn:microsoft.com/office/officeart/2005/8/layout/venn2"/>
    <dgm:cxn modelId="{D3739FE1-3EDA-466A-94E0-7532A6A5BB79}" srcId="{851E44E6-ABF3-446C-8B51-BD86530D0258}" destId="{E0E1743E-4B64-4CDF-B17B-574DD03A5C68}" srcOrd="3" destOrd="0" parTransId="{03C5F588-9837-4075-B81E-B296E5936A11}" sibTransId="{7608434E-7180-46CF-99AA-74115B8F532B}"/>
    <dgm:cxn modelId="{989FEDE3-CD18-4C6F-AEC6-125CEF91113D}" type="presOf" srcId="{851E44E6-ABF3-446C-8B51-BD86530D0258}" destId="{51D25A8E-8A96-4D2D-9DBF-B809C9EA2031}" srcOrd="0" destOrd="0" presId="urn:microsoft.com/office/officeart/2005/8/layout/venn2"/>
    <dgm:cxn modelId="{86C46798-8D4C-4FBC-8E14-5E53745CBB2E}" type="presParOf" srcId="{51D25A8E-8A96-4D2D-9DBF-B809C9EA2031}" destId="{23A5DDEE-CE88-4C90-930F-DA8F0F95D793}" srcOrd="0" destOrd="0" presId="urn:microsoft.com/office/officeart/2005/8/layout/venn2"/>
    <dgm:cxn modelId="{1367FF26-31A1-47B7-82BE-B4A5D169B120}" type="presParOf" srcId="{23A5DDEE-CE88-4C90-930F-DA8F0F95D793}" destId="{9B7B86FE-74E4-4239-A3CD-4AD519E9915C}" srcOrd="0" destOrd="0" presId="urn:microsoft.com/office/officeart/2005/8/layout/venn2"/>
    <dgm:cxn modelId="{25597F1A-3DFD-4542-A3F6-73B3C0775C6C}" type="presParOf" srcId="{23A5DDEE-CE88-4C90-930F-DA8F0F95D793}" destId="{5B5EED11-7D2D-47FA-85AA-2E797C6667CA}" srcOrd="1" destOrd="0" presId="urn:microsoft.com/office/officeart/2005/8/layout/venn2"/>
    <dgm:cxn modelId="{318C9DA6-F83A-4F60-A8EC-76126F258CCE}" type="presParOf" srcId="{51D25A8E-8A96-4D2D-9DBF-B809C9EA2031}" destId="{238BF4A2-5F6D-41EF-8175-511FD974F021}" srcOrd="1" destOrd="0" presId="urn:microsoft.com/office/officeart/2005/8/layout/venn2"/>
    <dgm:cxn modelId="{ED5910B1-8641-4E7C-A7B2-55385399C705}" type="presParOf" srcId="{238BF4A2-5F6D-41EF-8175-511FD974F021}" destId="{CE21EBE7-95C9-415A-8D32-D21907916403}" srcOrd="0" destOrd="0" presId="urn:microsoft.com/office/officeart/2005/8/layout/venn2"/>
    <dgm:cxn modelId="{C3A83139-10E9-41AE-BC76-2655C7C81A2F}" type="presParOf" srcId="{238BF4A2-5F6D-41EF-8175-511FD974F021}" destId="{D8B2FC98-DED0-4C91-80B6-98D4A5FB4B89}" srcOrd="1" destOrd="0" presId="urn:microsoft.com/office/officeart/2005/8/layout/venn2"/>
    <dgm:cxn modelId="{6D253F3A-908A-4E6E-97C2-D539522CC1BA}" type="presParOf" srcId="{51D25A8E-8A96-4D2D-9DBF-B809C9EA2031}" destId="{41CB7782-B2A3-4C06-9D34-02109C97F799}" srcOrd="2" destOrd="0" presId="urn:microsoft.com/office/officeart/2005/8/layout/venn2"/>
    <dgm:cxn modelId="{37E3D665-7B4E-4322-9053-C4753BC103BB}" type="presParOf" srcId="{41CB7782-B2A3-4C06-9D34-02109C97F799}" destId="{2D27F5BF-582C-4A52-BA9C-5606DEA9D76F}" srcOrd="0" destOrd="0" presId="urn:microsoft.com/office/officeart/2005/8/layout/venn2"/>
    <dgm:cxn modelId="{8144E832-F159-4D8B-9CCD-4651983BBB0C}" type="presParOf" srcId="{41CB7782-B2A3-4C06-9D34-02109C97F799}" destId="{C4403DCC-FDAE-4664-9855-A8EBD3A1BE4C}" srcOrd="1" destOrd="0" presId="urn:microsoft.com/office/officeart/2005/8/layout/venn2"/>
    <dgm:cxn modelId="{91BC03D3-0A9E-4803-B077-542A96C41316}" type="presParOf" srcId="{51D25A8E-8A96-4D2D-9DBF-B809C9EA2031}" destId="{1A881C3D-2D82-4B55-B984-4E9B1FAF46B3}" srcOrd="3" destOrd="0" presId="urn:microsoft.com/office/officeart/2005/8/layout/venn2"/>
    <dgm:cxn modelId="{EB4A927A-5887-4838-A0E7-9EADFC3E2765}" type="presParOf" srcId="{1A881C3D-2D82-4B55-B984-4E9B1FAF46B3}" destId="{AA16A698-EB41-4213-B4E1-AECB65B9543C}" srcOrd="0" destOrd="0" presId="urn:microsoft.com/office/officeart/2005/8/layout/venn2"/>
    <dgm:cxn modelId="{F9EDA3C0-9F5B-4818-BA82-3FB744B39A60}" type="presParOf" srcId="{1A881C3D-2D82-4B55-B984-4E9B1FAF46B3}" destId="{75EF7B00-3A4B-4A2D-A48A-9FF4166F51D1}" srcOrd="1" destOrd="0" presId="urn:microsoft.com/office/officeart/2005/8/layout/venn2"/>
    <dgm:cxn modelId="{6D81179B-DE44-4E5D-838F-72ABE6C041B9}" type="presParOf" srcId="{51D25A8E-8A96-4D2D-9DBF-B809C9EA2031}" destId="{5C172982-83E5-4297-9469-4DED872252A3}" srcOrd="4" destOrd="0" presId="urn:microsoft.com/office/officeart/2005/8/layout/venn2"/>
    <dgm:cxn modelId="{79EDED50-5A06-4022-B434-F75DA0E1D033}" type="presParOf" srcId="{5C172982-83E5-4297-9469-4DED872252A3}" destId="{034AD2B8-833F-46D3-A2C4-D9CBDEA549F4}" srcOrd="0" destOrd="0" presId="urn:microsoft.com/office/officeart/2005/8/layout/venn2"/>
    <dgm:cxn modelId="{4E9D6B8D-4818-4058-9471-4EE5D2160415}" type="presParOf" srcId="{5C172982-83E5-4297-9469-4DED872252A3}" destId="{8760A884-A3DB-4DA9-A60C-3B7BB3BC36F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3d9" qsCatId="3D" csTypeId="urn:microsoft.com/office/officeart/2005/8/colors/colorful1#1" csCatId="colorful" phldr="1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787546C1-DD5C-4D6E-BFDD-D95A52E781AD}">
      <dgm:prSet phldrT="[Text]"/>
      <dgm:spPr>
        <a:solidFill>
          <a:srgbClr val="92D050"/>
        </a:solidFill>
      </dgm:spPr>
      <dgm:t>
        <a:bodyPr/>
        <a:lstStyle/>
        <a:p>
          <a:pPr algn="ctr"/>
          <a:r>
            <a:rPr lang="en-US" b="1" dirty="0"/>
            <a:t>DID I LIVE?</a:t>
          </a:r>
        </a:p>
      </dgm:t>
    </dgm:pt>
    <dgm:pt modelId="{88942913-D2BB-4DEB-B0E7-EA2B7A6CD360}" type="parTrans" cxnId="{DFAEFA4C-B3B0-4C4E-BCD8-BFB53D07C5D0}">
      <dgm:prSet/>
      <dgm:spPr/>
      <dgm:t>
        <a:bodyPr/>
        <a:lstStyle/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/>
        <a:p>
          <a:endParaRPr lang="en-US"/>
        </a:p>
      </dgm:t>
    </dgm:pt>
    <dgm:pt modelId="{AC5265C1-0BAB-4984-A634-E4518A8EC253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b="1" dirty="0"/>
            <a:t>DID I LOVE?</a:t>
          </a:r>
        </a:p>
      </dgm:t>
    </dgm:pt>
    <dgm:pt modelId="{26A0947C-B518-417C-9D68-EC422DC1E3A5}" type="parTrans" cxnId="{579A338B-B5D8-4240-8867-8564B0DC96F3}">
      <dgm:prSet/>
      <dgm:spPr/>
      <dgm:t>
        <a:bodyPr/>
        <a:lstStyle/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/>
        <a:p>
          <a:endParaRPr lang="en-US"/>
        </a:p>
      </dgm:t>
    </dgm:pt>
    <dgm:pt modelId="{F50BDB3E-817D-4A89-9D71-D9E0B029567B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US" b="1" dirty="0"/>
            <a:t>DID I MATTER?</a:t>
          </a:r>
        </a:p>
      </dgm:t>
    </dgm:pt>
    <dgm:pt modelId="{DE0B39BA-A6F3-455E-8022-365CCF701DB7}" type="parTrans" cxnId="{E8EF61B1-515C-44F0-9393-3A960B69FA7A}">
      <dgm:prSet/>
      <dgm:spPr/>
      <dgm:t>
        <a:bodyPr/>
        <a:lstStyle/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/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</dgm:pt>
    <dgm:pt modelId="{29EC7F92-6143-4EC7-AD17-ECAF75C06DC8}" type="pres">
      <dgm:prSet presAssocID="{787546C1-DD5C-4D6E-BFDD-D95A52E781AD}" presName="parentLin" presStyleCnt="0"/>
      <dgm:spPr/>
    </dgm:pt>
    <dgm:pt modelId="{F4F466C7-208D-4B4A-A865-9D82D8E9F892}" type="pres">
      <dgm:prSet presAssocID="{787546C1-DD5C-4D6E-BFDD-D95A52E781AD}" presName="parentLeftMargin" presStyleLbl="node1" presStyleIdx="0" presStyleCnt="3"/>
      <dgm:spPr/>
    </dgm:pt>
    <dgm:pt modelId="{8BC4E78D-0D98-4ED2-B23A-71FEC19A6436}" type="pres">
      <dgm:prSet presAssocID="{787546C1-DD5C-4D6E-BFDD-D95A52E781AD}" presName="parentText" presStyleLbl="node1" presStyleIdx="0" presStyleCnt="3" custScaleX="115633" custLinFactNeighborX="47012" custLinFactNeighborY="-966">
        <dgm:presLayoutVars>
          <dgm:chMax val="0"/>
          <dgm:bulletEnabled val="1"/>
        </dgm:presLayoutVars>
      </dgm:prSet>
      <dgm:spPr/>
    </dgm:pt>
    <dgm:pt modelId="{129CDA7D-4C80-4698-AFD0-7208B5D9749E}" type="pres">
      <dgm:prSet presAssocID="{787546C1-DD5C-4D6E-BFDD-D95A52E781AD}" presName="negativeSpace" presStyleCnt="0"/>
      <dgm:spPr/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/>
    </dgm:pt>
    <dgm:pt modelId="{8BC0D01A-9D98-495C-93AA-A7D9631CDDAD}" type="pres">
      <dgm:prSet presAssocID="{579A9A07-8770-4AC1-9705-76E19F87D269}" presName="spaceBetweenRectangles" presStyleCnt="0"/>
      <dgm:spPr/>
    </dgm:pt>
    <dgm:pt modelId="{D4434ECF-2146-46AC-B62E-87AB389C995A}" type="pres">
      <dgm:prSet presAssocID="{AC5265C1-0BAB-4984-A634-E4518A8EC253}" presName="parentLin" presStyleCnt="0"/>
      <dgm:spPr/>
    </dgm:pt>
    <dgm:pt modelId="{06B5F591-72E0-4CFF-9799-36D4050BD51D}" type="pres">
      <dgm:prSet presAssocID="{AC5265C1-0BAB-4984-A634-E4518A8EC253}" presName="parentLeftMargin" presStyleLbl="node1" presStyleIdx="0" presStyleCnt="3"/>
      <dgm:spPr/>
    </dgm:pt>
    <dgm:pt modelId="{12E5634D-BCAA-48AB-BADB-754A15E9B7AC}" type="pres">
      <dgm:prSet presAssocID="{AC5265C1-0BAB-4984-A634-E4518A8EC253}" presName="parentText" presStyleLbl="node1" presStyleIdx="1" presStyleCnt="3" custScaleX="116958" custLinFactNeighborX="47013" custLinFactNeighborY="3584">
        <dgm:presLayoutVars>
          <dgm:chMax val="0"/>
          <dgm:bulletEnabled val="1"/>
        </dgm:presLayoutVars>
      </dgm:prSet>
      <dgm:spPr/>
    </dgm:pt>
    <dgm:pt modelId="{3DAA9763-50F6-4CC4-B6DA-0A4C45FFB361}" type="pres">
      <dgm:prSet presAssocID="{AC5265C1-0BAB-4984-A634-E4518A8EC253}" presName="negativeSpace" presStyleCnt="0"/>
      <dgm:spPr/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/>
    </dgm:pt>
    <dgm:pt modelId="{ECC02425-44D1-4F4C-B5D6-13442CA71F2A}" type="pres">
      <dgm:prSet presAssocID="{E68E8117-B3CB-464C-9711-4DBE8BF88216}" presName="spaceBetweenRectangles" presStyleCnt="0"/>
      <dgm:spPr/>
    </dgm:pt>
    <dgm:pt modelId="{98CD7476-6A48-4BD0-A0B1-E79081300878}" type="pres">
      <dgm:prSet presAssocID="{F50BDB3E-817D-4A89-9D71-D9E0B029567B}" presName="parentLin" presStyleCnt="0"/>
      <dgm:spPr/>
    </dgm:pt>
    <dgm:pt modelId="{63AA2D3F-331D-492F-82D5-8A2B6C78BAAD}" type="pres">
      <dgm:prSet presAssocID="{F50BDB3E-817D-4A89-9D71-D9E0B029567B}" presName="parentLeftMargin" presStyleLbl="node1" presStyleIdx="1" presStyleCnt="3"/>
      <dgm:spPr/>
    </dgm:pt>
    <dgm:pt modelId="{2CFD44AC-C5B0-407B-B2EE-07415AFE4DC4}" type="pres">
      <dgm:prSet presAssocID="{F50BDB3E-817D-4A89-9D71-D9E0B029567B}" presName="parentText" presStyleLbl="node1" presStyleIdx="2" presStyleCnt="3" custScaleX="116959" custLinFactNeighborX="84748" custLinFactNeighborY="16461">
        <dgm:presLayoutVars>
          <dgm:chMax val="0"/>
          <dgm:bulletEnabled val="1"/>
        </dgm:presLayoutVars>
      </dgm:prSet>
      <dgm:spPr/>
    </dgm:pt>
    <dgm:pt modelId="{E27A153A-8ADD-4646-B3A3-509A74CD0695}" type="pres">
      <dgm:prSet presAssocID="{F50BDB3E-817D-4A89-9D71-D9E0B029567B}" presName="negativeSpace" presStyleCnt="0"/>
      <dgm:spPr/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/>
    </dgm:pt>
  </dgm:ptLst>
  <dgm:cxnLst>
    <dgm:cxn modelId="{154BDD07-58A4-407F-8E32-087B87368C21}" type="presOf" srcId="{F50BDB3E-817D-4A89-9D71-D9E0B029567B}" destId="{2CFD44AC-C5B0-407B-B2EE-07415AFE4DC4}" srcOrd="1" destOrd="0" presId="urn:microsoft.com/office/officeart/2005/8/layout/list1#1"/>
    <dgm:cxn modelId="{4C917417-7CBD-4378-9403-4ADAC9921CED}" type="presOf" srcId="{8554BDF9-8515-4677-9942-0171F000F8EB}" destId="{9D58511D-D18C-46E6-ADFB-6CDE1389D37F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F9757C55-C5E0-43C1-A75E-F210411323F3}" type="presOf" srcId="{AC5265C1-0BAB-4984-A634-E4518A8EC253}" destId="{12E5634D-BCAA-48AB-BADB-754A15E9B7AC}" srcOrd="1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33CF92B6-DAB8-43D5-9ECB-349D2D801F5A}" type="presOf" srcId="{F50BDB3E-817D-4A89-9D71-D9E0B029567B}" destId="{63AA2D3F-331D-492F-82D5-8A2B6C78BAAD}" srcOrd="0" destOrd="0" presId="urn:microsoft.com/office/officeart/2005/8/layout/list1#1"/>
    <dgm:cxn modelId="{0C43F1C1-2DED-4B7A-B4C6-C256DFDDFE93}" type="presOf" srcId="{787546C1-DD5C-4D6E-BFDD-D95A52E781AD}" destId="{F4F466C7-208D-4B4A-A865-9D82D8E9F892}" srcOrd="0" destOrd="0" presId="urn:microsoft.com/office/officeart/2005/8/layout/list1#1"/>
    <dgm:cxn modelId="{80074EC3-ACB3-4625-A78D-A1E2F81E4691}" type="presOf" srcId="{AC5265C1-0BAB-4984-A634-E4518A8EC253}" destId="{06B5F591-72E0-4CFF-9799-36D4050BD51D}" srcOrd="0" destOrd="0" presId="urn:microsoft.com/office/officeart/2005/8/layout/list1#1"/>
    <dgm:cxn modelId="{B6A511E0-9936-4BDB-862B-32A87F15F620}" type="presOf" srcId="{787546C1-DD5C-4D6E-BFDD-D95A52E781AD}" destId="{8BC4E78D-0D98-4ED2-B23A-71FEC19A6436}" srcOrd="1" destOrd="0" presId="urn:microsoft.com/office/officeart/2005/8/layout/list1#1"/>
    <dgm:cxn modelId="{7E20C0F2-37F6-42A2-BEB7-BADDDC4C0C2D}" type="presParOf" srcId="{9D58511D-D18C-46E6-ADFB-6CDE1389D37F}" destId="{29EC7F92-6143-4EC7-AD17-ECAF75C06DC8}" srcOrd="0" destOrd="0" presId="urn:microsoft.com/office/officeart/2005/8/layout/list1#1"/>
    <dgm:cxn modelId="{588C1CB1-E408-4C6B-BA1D-3D634851404F}" type="presParOf" srcId="{29EC7F92-6143-4EC7-AD17-ECAF75C06DC8}" destId="{F4F466C7-208D-4B4A-A865-9D82D8E9F892}" srcOrd="0" destOrd="0" presId="urn:microsoft.com/office/officeart/2005/8/layout/list1#1"/>
    <dgm:cxn modelId="{89BD5C91-24A2-4E11-907C-9D842B8C5064}" type="presParOf" srcId="{29EC7F92-6143-4EC7-AD17-ECAF75C06DC8}" destId="{8BC4E78D-0D98-4ED2-B23A-71FEC19A6436}" srcOrd="1" destOrd="0" presId="urn:microsoft.com/office/officeart/2005/8/layout/list1#1"/>
    <dgm:cxn modelId="{92872DE9-6F6B-4024-8CCC-709FA27E0A33}" type="presParOf" srcId="{9D58511D-D18C-46E6-ADFB-6CDE1389D37F}" destId="{129CDA7D-4C80-4698-AFD0-7208B5D9749E}" srcOrd="1" destOrd="0" presId="urn:microsoft.com/office/officeart/2005/8/layout/list1#1"/>
    <dgm:cxn modelId="{3E004791-7E9D-4D0A-A20F-55A8B0F7F3A0}" type="presParOf" srcId="{9D58511D-D18C-46E6-ADFB-6CDE1389D37F}" destId="{EBA8CF1F-3B4A-4B6A-8877-CB03CDDAB1E9}" srcOrd="2" destOrd="0" presId="urn:microsoft.com/office/officeart/2005/8/layout/list1#1"/>
    <dgm:cxn modelId="{4551F8CC-73EE-42A2-8050-86387C84CDFB}" type="presParOf" srcId="{9D58511D-D18C-46E6-ADFB-6CDE1389D37F}" destId="{8BC0D01A-9D98-495C-93AA-A7D9631CDDAD}" srcOrd="3" destOrd="0" presId="urn:microsoft.com/office/officeart/2005/8/layout/list1#1"/>
    <dgm:cxn modelId="{8E701B83-7B16-45BE-AB7B-A2F525DBF9C1}" type="presParOf" srcId="{9D58511D-D18C-46E6-ADFB-6CDE1389D37F}" destId="{D4434ECF-2146-46AC-B62E-87AB389C995A}" srcOrd="4" destOrd="0" presId="urn:microsoft.com/office/officeart/2005/8/layout/list1#1"/>
    <dgm:cxn modelId="{D440528E-8BF6-46E8-B937-9411E69C5FD3}" type="presParOf" srcId="{D4434ECF-2146-46AC-B62E-87AB389C995A}" destId="{06B5F591-72E0-4CFF-9799-36D4050BD51D}" srcOrd="0" destOrd="0" presId="urn:microsoft.com/office/officeart/2005/8/layout/list1#1"/>
    <dgm:cxn modelId="{0F3ADA7C-981C-4571-ACF9-8EF004E4DB2B}" type="presParOf" srcId="{D4434ECF-2146-46AC-B62E-87AB389C995A}" destId="{12E5634D-BCAA-48AB-BADB-754A15E9B7AC}" srcOrd="1" destOrd="0" presId="urn:microsoft.com/office/officeart/2005/8/layout/list1#1"/>
    <dgm:cxn modelId="{E3627B47-CB42-4914-A7B9-0F463A7BD510}" type="presParOf" srcId="{9D58511D-D18C-46E6-ADFB-6CDE1389D37F}" destId="{3DAA9763-50F6-4CC4-B6DA-0A4C45FFB361}" srcOrd="5" destOrd="0" presId="urn:microsoft.com/office/officeart/2005/8/layout/list1#1"/>
    <dgm:cxn modelId="{6B736797-DB30-417F-B257-848754512EA8}" type="presParOf" srcId="{9D58511D-D18C-46E6-ADFB-6CDE1389D37F}" destId="{51228DB3-E7D4-486B-A0C1-9A59D129891F}" srcOrd="6" destOrd="0" presId="urn:microsoft.com/office/officeart/2005/8/layout/list1#1"/>
    <dgm:cxn modelId="{9456A730-1138-4FC5-888D-F5E46A99AB11}" type="presParOf" srcId="{9D58511D-D18C-46E6-ADFB-6CDE1389D37F}" destId="{ECC02425-44D1-4F4C-B5D6-13442CA71F2A}" srcOrd="7" destOrd="0" presId="urn:microsoft.com/office/officeart/2005/8/layout/list1#1"/>
    <dgm:cxn modelId="{E35D8583-0AF0-497A-9A32-9265CC41ACF0}" type="presParOf" srcId="{9D58511D-D18C-46E6-ADFB-6CDE1389D37F}" destId="{98CD7476-6A48-4BD0-A0B1-E79081300878}" srcOrd="8" destOrd="0" presId="urn:microsoft.com/office/officeart/2005/8/layout/list1#1"/>
    <dgm:cxn modelId="{24E6B001-5914-4311-955E-B96B54A4B3A6}" type="presParOf" srcId="{98CD7476-6A48-4BD0-A0B1-E79081300878}" destId="{63AA2D3F-331D-492F-82D5-8A2B6C78BAAD}" srcOrd="0" destOrd="0" presId="urn:microsoft.com/office/officeart/2005/8/layout/list1#1"/>
    <dgm:cxn modelId="{971ACCDB-335C-47E6-84B4-22A1B6483FFC}" type="presParOf" srcId="{98CD7476-6A48-4BD0-A0B1-E79081300878}" destId="{2CFD44AC-C5B0-407B-B2EE-07415AFE4DC4}" srcOrd="1" destOrd="0" presId="urn:microsoft.com/office/officeart/2005/8/layout/list1#1"/>
    <dgm:cxn modelId="{6FBA0001-FED8-4683-9AD0-981FB11C1F1B}" type="presParOf" srcId="{9D58511D-D18C-46E6-ADFB-6CDE1389D37F}" destId="{E27A153A-8ADD-4646-B3A3-509A74CD0695}" srcOrd="9" destOrd="0" presId="urn:microsoft.com/office/officeart/2005/8/layout/list1#1"/>
    <dgm:cxn modelId="{F87FF032-D8FE-4E51-AFF9-D9906226ED39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B86FE-74E4-4239-A3CD-4AD519E9915C}">
      <dsp:nvSpPr>
        <dsp:cNvPr id="0" name=""/>
        <dsp:cNvSpPr/>
      </dsp:nvSpPr>
      <dsp:spPr>
        <a:xfrm>
          <a:off x="-8" y="-107320"/>
          <a:ext cx="7467616" cy="586739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ACTION</a:t>
          </a:r>
        </a:p>
      </dsp:txBody>
      <dsp:txXfrm>
        <a:off x="2333621" y="186049"/>
        <a:ext cx="2800356" cy="586739"/>
      </dsp:txXfrm>
    </dsp:sp>
    <dsp:sp modelId="{CE21EBE7-95C9-415A-8D32-D21907916403}">
      <dsp:nvSpPr>
        <dsp:cNvPr id="0" name=""/>
        <dsp:cNvSpPr/>
      </dsp:nvSpPr>
      <dsp:spPr>
        <a:xfrm>
          <a:off x="93153" y="661647"/>
          <a:ext cx="7315207" cy="520957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ATTITUDE</a:t>
          </a:r>
        </a:p>
      </dsp:txBody>
      <dsp:txXfrm>
        <a:off x="2173415" y="961198"/>
        <a:ext cx="3154683" cy="599100"/>
      </dsp:txXfrm>
    </dsp:sp>
    <dsp:sp modelId="{2D27F5BF-582C-4A52-BA9C-5606DEA9D76F}">
      <dsp:nvSpPr>
        <dsp:cNvPr id="0" name=""/>
        <dsp:cNvSpPr/>
      </dsp:nvSpPr>
      <dsp:spPr>
        <a:xfrm>
          <a:off x="1134755" y="1438258"/>
          <a:ext cx="5198088" cy="4536462"/>
        </a:xfrm>
        <a:prstGeom prst="ellipse">
          <a:avLst/>
        </a:prstGeom>
        <a:solidFill>
          <a:srgbClr val="1F88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EXPECTATION</a:t>
          </a:r>
        </a:p>
      </dsp:txBody>
      <dsp:txXfrm>
        <a:off x="2388794" y="1751274"/>
        <a:ext cx="2690010" cy="626031"/>
      </dsp:txXfrm>
    </dsp:sp>
    <dsp:sp modelId="{AA16A698-EB41-4213-B4E1-AECB65B9543C}">
      <dsp:nvSpPr>
        <dsp:cNvPr id="0" name=""/>
        <dsp:cNvSpPr/>
      </dsp:nvSpPr>
      <dsp:spPr>
        <a:xfrm>
          <a:off x="1643529" y="2355681"/>
          <a:ext cx="4180540" cy="35817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BELIEF</a:t>
          </a:r>
        </a:p>
      </dsp:txBody>
      <dsp:txXfrm>
        <a:off x="2605054" y="2678037"/>
        <a:ext cx="2257491" cy="644710"/>
      </dsp:txXfrm>
    </dsp:sp>
    <dsp:sp modelId="{034AD2B8-833F-46D3-A2C4-D9CBDEA549F4}">
      <dsp:nvSpPr>
        <dsp:cNvPr id="0" name=""/>
        <dsp:cNvSpPr/>
      </dsp:nvSpPr>
      <dsp:spPr>
        <a:xfrm>
          <a:off x="2193607" y="3455810"/>
          <a:ext cx="3080385" cy="226157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VALUE</a:t>
          </a:r>
        </a:p>
      </dsp:txBody>
      <dsp:txXfrm>
        <a:off x="2644719" y="4021204"/>
        <a:ext cx="2178161" cy="1130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592559"/>
          <a:ext cx="5638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414485" y="20843"/>
          <a:ext cx="4564219" cy="112176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  <a:sp3d extrusionH="28000" prstMaterial="matte"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DID I LIVE?</a:t>
          </a:r>
        </a:p>
      </dsp:txBody>
      <dsp:txXfrm>
        <a:off x="469245" y="75603"/>
        <a:ext cx="4454699" cy="1012240"/>
      </dsp:txXfrm>
    </dsp:sp>
    <dsp:sp modelId="{51228DB3-E7D4-486B-A0C1-9A59D129891F}">
      <dsp:nvSpPr>
        <dsp:cNvPr id="0" name=""/>
        <dsp:cNvSpPr/>
      </dsp:nvSpPr>
      <dsp:spPr>
        <a:xfrm>
          <a:off x="0" y="2316239"/>
          <a:ext cx="5638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414488" y="1795563"/>
          <a:ext cx="4616519" cy="112176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  <a:sp3d extrusionH="28000" prstMaterial="matte"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DID I LOVE?</a:t>
          </a:r>
        </a:p>
      </dsp:txBody>
      <dsp:txXfrm>
        <a:off x="469248" y="1850323"/>
        <a:ext cx="4506999" cy="1012240"/>
      </dsp:txXfrm>
    </dsp:sp>
    <dsp:sp modelId="{2DB5D132-AB90-49A4-A479-F0988A86E33E}">
      <dsp:nvSpPr>
        <dsp:cNvPr id="0" name=""/>
        <dsp:cNvSpPr/>
      </dsp:nvSpPr>
      <dsp:spPr>
        <a:xfrm>
          <a:off x="0" y="3947576"/>
          <a:ext cx="5638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520878" y="3663692"/>
          <a:ext cx="4616558" cy="112176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  <a:sp3d extrusionH="28000" prstMaterial="matte"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DID I MATTER?</a:t>
          </a:r>
        </a:p>
      </dsp:txBody>
      <dsp:txXfrm>
        <a:off x="575638" y="3718452"/>
        <a:ext cx="4507038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B7882-E1F0-48E3-903F-270746194686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0C45-E3B9-4351-B102-44D27921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0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8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22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C0C45-E3B9-4351-B102-44D27921E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C0C45-E3B9-4351-B102-44D27921E5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2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8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7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9448800" cy="8983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905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Welcome!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Connect with Adam…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Facebook: @AdamWhiteSpeaks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Twitter: @adamwhitespeaks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YouTube: Adam White Channel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LinkedIn: Adam H. White III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Web: adamwhitespeaks.com</a:t>
            </a:r>
          </a:p>
          <a:p>
            <a:pPr algn="ctr"/>
            <a:endParaRPr lang="en-US" sz="800" dirty="0">
              <a:cs typeface="Aharoni" panose="02010803020104030203" pitchFamily="2" charset="-79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Text Your Name &amp; Email Address to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(734) 756-9114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506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85325" y="1524000"/>
            <a:ext cx="8175088" cy="3621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The direction and outcomes of our community and our world</a:t>
            </a:r>
          </a:p>
          <a:p>
            <a:pPr marL="0" indent="0" algn="ctr">
              <a:buNone/>
            </a:pPr>
            <a:endParaRPr lang="en-US" sz="4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6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81000"/>
            <a:ext cx="85373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What must WE be able to influence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DBA56BE-705D-4A77-AF26-312564EE99E0}"/>
              </a:ext>
            </a:extLst>
          </p:cNvPr>
          <p:cNvSpPr/>
          <p:nvPr/>
        </p:nvSpPr>
        <p:spPr>
          <a:xfrm rot="16200000">
            <a:off x="4441734" y="1139118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AC214-2036-4A18-9345-166C18BA955A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535998" y="1308618"/>
            <a:ext cx="8175088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When we don’t influence others, then we are influenced by them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5418" y="667417"/>
            <a:ext cx="81563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Why we need influence?</a:t>
            </a: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AF38C6C8-EB7A-4167-8C85-F3A2CB6E1086}"/>
              </a:ext>
            </a:extLst>
          </p:cNvPr>
          <p:cNvSpPr/>
          <p:nvPr/>
        </p:nvSpPr>
        <p:spPr>
          <a:xfrm rot="16200000">
            <a:off x="4421289" y="1263228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FDC51-9D4F-4E21-835A-8F045C846969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84086" y="1179534"/>
            <a:ext cx="8796270" cy="319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We let others determine the destination and direction of our lives</a:t>
            </a:r>
          </a:p>
          <a:p>
            <a:pPr marL="0" indent="0">
              <a:buNone/>
            </a:pPr>
            <a:endParaRPr lang="en-US" sz="26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808" y="626675"/>
            <a:ext cx="81563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Why we need influence?</a:t>
            </a: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7F223870-76E6-45CA-9DB3-8C317AC062A1}"/>
              </a:ext>
            </a:extLst>
          </p:cNvPr>
          <p:cNvSpPr/>
          <p:nvPr/>
        </p:nvSpPr>
        <p:spPr>
          <a:xfrm rot="16200000">
            <a:off x="4406493" y="109624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89530-99C9-41A6-B555-BC5D60A9ED47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609600" y="1066801"/>
            <a:ext cx="8175088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5400" b="1" dirty="0">
                <a:latin typeface="Arial Black" panose="020B0A04020102020204" pitchFamily="34" charset="0"/>
                <a:cs typeface="Aharoni" panose="02010803020104030203" pitchFamily="2" charset="-79"/>
              </a:rPr>
              <a:t>We become controlled by others and life loses it’s flair and zest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4030" y="408303"/>
            <a:ext cx="81563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WITHOUT INFLUENCE…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65372579-BC33-44AA-9832-C3F6F37B63CC}"/>
              </a:ext>
            </a:extLst>
          </p:cNvPr>
          <p:cNvSpPr/>
          <p:nvPr/>
        </p:nvSpPr>
        <p:spPr>
          <a:xfrm rot="16200000">
            <a:off x="4431511" y="120897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7D290-3F1D-43DC-A152-A6BF0BEBD3E7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69105" y="1143000"/>
            <a:ext cx="8826229" cy="5220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We relinquish our free will over to others and that leads to a life of conformity</a:t>
            </a:r>
          </a:p>
          <a:p>
            <a:pPr marL="0" indent="0" algn="ctr">
              <a:buNone/>
            </a:pPr>
            <a:endParaRPr lang="en-US" sz="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(The enemy of influence is not cowardness but conformity)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4027" y="494956"/>
            <a:ext cx="81563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WITHOUT INFLUENCE…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A78F5-D1A7-4779-AB99-DBC264A2A821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CF0F99AC-AF82-43F5-826B-52DB278A1969}"/>
              </a:ext>
            </a:extLst>
          </p:cNvPr>
          <p:cNvSpPr/>
          <p:nvPr/>
        </p:nvSpPr>
        <p:spPr>
          <a:xfrm rot="16200000">
            <a:off x="4431511" y="120897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819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94678" y="1166666"/>
            <a:ext cx="8175088" cy="3252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We become a </a:t>
            </a:r>
            <a:r>
              <a:rPr lang="en-US" sz="4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pseudo</a:t>
            </a: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 self which is the reflection of a society that has lost its way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4030" y="408303"/>
            <a:ext cx="81563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WITHOUT INFLUENCE…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050615A7-226E-4B5E-A394-46444E1DB095}"/>
              </a:ext>
            </a:extLst>
          </p:cNvPr>
          <p:cNvSpPr/>
          <p:nvPr/>
        </p:nvSpPr>
        <p:spPr>
          <a:xfrm rot="16200000">
            <a:off x="4421289" y="1249600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2D521-00AC-4E18-98C6-87AF1B672CC9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" y="228600"/>
            <a:ext cx="8717332" cy="522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6000" b="1" dirty="0">
                <a:latin typeface="Arial Black" panose="020B0A04020102020204" pitchFamily="34" charset="0"/>
                <a:cs typeface="Aharoni" panose="02010803020104030203" pitchFamily="2" charset="-79"/>
              </a:rPr>
              <a:t>Influence starts with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YOU!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6000" b="1" dirty="0">
                <a:latin typeface="Arial Black" panose="020B0A04020102020204" pitchFamily="34" charset="0"/>
                <a:cs typeface="Aharoni" panose="02010803020104030203" pitchFamily="2" charset="-79"/>
              </a:rPr>
              <a:t>Mastering the Influence of </a:t>
            </a:r>
            <a:r>
              <a:rPr lang="en-US" sz="60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Me!</a:t>
            </a:r>
            <a:endParaRPr lang="en-US" sz="4000" b="1" dirty="0">
              <a:solidFill>
                <a:srgbClr val="60C858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8D3F00AC-101B-41A3-BADB-4548E3CEC2C9}"/>
              </a:ext>
            </a:extLst>
          </p:cNvPr>
          <p:cNvSpPr/>
          <p:nvPr/>
        </p:nvSpPr>
        <p:spPr>
          <a:xfrm rot="16200000">
            <a:off x="4441734" y="11970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6BCD7-D115-4928-B2F6-02FCDE712E63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E624BC-7EEC-4E0F-B8B0-7C4BF2D6917C}"/>
              </a:ext>
            </a:extLst>
          </p:cNvPr>
          <p:cNvSpPr txBox="1">
            <a:spLocks/>
          </p:cNvSpPr>
          <p:nvPr/>
        </p:nvSpPr>
        <p:spPr>
          <a:xfrm>
            <a:off x="146747" y="3600933"/>
            <a:ext cx="7315200" cy="184844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  <p:txBody>
          <a:bodyPr vert="horz" lIns="91440" tIns="45720" rIns="91440" bIns="45720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INFLUENCE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Influencing Human Behavior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A559F-4221-4C07-A773-4BDCC7D6BD89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1B8BCB27-AB78-4199-9279-6885E0D91129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700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7" y="2580315"/>
            <a:ext cx="8979694" cy="1411208"/>
          </a:xfrm>
        </p:spPr>
        <p:txBody>
          <a:bodyPr>
            <a:noAutofit/>
          </a:bodyPr>
          <a:lstStyle/>
          <a:p>
            <a:br>
              <a:rPr lang="en-US" sz="5000" dirty="0">
                <a:latin typeface="Arial Black" panose="020B0A04020102020204" pitchFamily="34" charset="0"/>
              </a:rPr>
            </a:br>
            <a:r>
              <a:rPr lang="en-US" sz="5000" dirty="0">
                <a:latin typeface="Arial Black" panose="020B0A04020102020204" pitchFamily="34" charset="0"/>
              </a:rPr>
              <a:t>What Influences Human Behavior?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12F8B02C-8D92-472B-BCCA-D8EB7D48AED6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FA6AD-1ACB-46FB-8538-36617DC56E0E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381000"/>
            <a:ext cx="8720212" cy="754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What influences human behavior?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1161" y="1065614"/>
            <a:ext cx="8175088" cy="469040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Facts and figures don’t influence people</a:t>
            </a:r>
          </a:p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Ultimately the big game of Influence is influencing Human Emotion 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E531187B-F4C8-4979-9071-4A9A0BB4A42D}"/>
              </a:ext>
            </a:extLst>
          </p:cNvPr>
          <p:cNvSpPr/>
          <p:nvPr/>
        </p:nvSpPr>
        <p:spPr>
          <a:xfrm rot="16200000">
            <a:off x="4448216" y="1173792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63774-4BE7-4772-B566-B1EE3C3D3965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937357"/>
            <a:ext cx="8915400" cy="169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A7E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MADE FOR GREATNESS: THE 7 HABITS THAT UNLOCK GREATNESS WITHIN</a:t>
            </a:r>
          </a:p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by Adam White</a:t>
            </a:r>
          </a:p>
          <a:p>
            <a:endParaRPr lang="en-US" sz="825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US" sz="15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3484102" cy="3905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71095"/>
            <a:ext cx="3484102" cy="39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2116" y="343485"/>
            <a:ext cx="8720212" cy="754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Emotion affects intellect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4678" y="1200502"/>
            <a:ext cx="8175088" cy="346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The ability to influence “emotion” is what affects intellect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60C858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humans are emotional creatures 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600" b="1" dirty="0">
              <a:solidFill>
                <a:srgbClr val="05021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9D9D63E5-7F1D-460D-B097-85F1283A401F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B5838-53B6-4E3F-90F0-A64A2758E5DD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348" y="308772"/>
            <a:ext cx="8720212" cy="754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Human need drive influence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2910" y="1192562"/>
            <a:ext cx="8175088" cy="415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The driving force behind human behavior is the consistency in trying to meet the </a:t>
            </a:r>
            <a:r>
              <a:rPr lang="en-US" sz="4800" b="1" u="sng" dirty="0">
                <a:latin typeface="Arial Black" panose="020B0A04020102020204" pitchFamily="34" charset="0"/>
                <a:cs typeface="Aharoni" panose="02010803020104030203" pitchFamily="2" charset="-79"/>
              </a:rPr>
              <a:t>6 human needs</a:t>
            </a: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 and avoid </a:t>
            </a:r>
            <a:r>
              <a:rPr lang="en-US" sz="4800" b="1" u="sng" dirty="0">
                <a:latin typeface="Arial Black" panose="020B0A04020102020204" pitchFamily="34" charset="0"/>
                <a:cs typeface="Aharoni" panose="02010803020104030203" pitchFamily="2" charset="-79"/>
              </a:rPr>
              <a:t>2 primary fears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800" dirty="0"/>
              <a:t>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12156766-9844-4EFD-B290-8254B9551DC8}"/>
              </a:ext>
            </a:extLst>
          </p:cNvPr>
          <p:cNvSpPr/>
          <p:nvPr/>
        </p:nvSpPr>
        <p:spPr>
          <a:xfrm rot="16200000">
            <a:off x="4441734" y="12732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3BBDC-31EB-4B8A-B3C5-E402D2B1EF1F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348" y="576885"/>
            <a:ext cx="8720212" cy="754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Human need drive influence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2910" y="1331745"/>
            <a:ext cx="8175088" cy="3621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As humans we have the tendency to value 2 of the 6 human needs more than the others </a:t>
            </a:r>
          </a:p>
          <a:p>
            <a:pPr marL="0" indent="0">
              <a:buNone/>
            </a:pPr>
            <a:endParaRPr lang="en-US" sz="26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E45B1625-4F50-4137-B208-250E38828172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181BA-D299-481C-9968-56395A20D4B5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347" y="609600"/>
            <a:ext cx="8720212" cy="754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Human need drive influence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2909" y="1828800"/>
            <a:ext cx="8175088" cy="3120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So what are the </a:t>
            </a: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2 Primary Fears?</a:t>
            </a:r>
            <a:endParaRPr lang="en-US" sz="8800" dirty="0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DF8B58FD-9E2C-41D9-9764-C3CD64782FEE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79901-F1DA-4CF1-8B39-C912090D1CFF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8417" y="533400"/>
            <a:ext cx="8612653" cy="754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primary fears | human behavior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175088" cy="1912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We Won’t Be Loved</a:t>
            </a:r>
          </a:p>
          <a:p>
            <a:pPr marL="0" indent="0">
              <a:buNone/>
            </a:pPr>
            <a:endParaRPr lang="en-US" sz="8800" b="1" dirty="0">
              <a:solidFill>
                <a:srgbClr val="05021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8800" dirty="0"/>
              <a:t>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C0BA8C0-6845-4BAA-B991-CE73345323F0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9EA5C-768A-464B-8454-DB4E10C9BB19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226" y="457200"/>
            <a:ext cx="8460253" cy="754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primary fears | human behavior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467" y="1981200"/>
            <a:ext cx="8678012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We Are Not </a:t>
            </a: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Good Enough</a:t>
            </a:r>
          </a:p>
          <a:p>
            <a:pPr marL="0" indent="0">
              <a:buNone/>
            </a:pPr>
            <a:endParaRPr lang="en-US" sz="8800" b="1" dirty="0">
              <a:solidFill>
                <a:srgbClr val="05021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8800" dirty="0"/>
              <a:t>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BBEC54FC-DE2A-468D-BDD4-52227DA2BE2C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37011-5B3F-49DD-B05E-FBBB28FB2F5B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7668" y="609600"/>
            <a:ext cx="8720212" cy="754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Human need drive influence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4678" y="1676400"/>
            <a:ext cx="8175088" cy="261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So what are the </a:t>
            </a: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6 human needs?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800" dirty="0"/>
              <a:t>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CBE90AFE-2848-40B6-9658-B805E9229E79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6EDA0-482F-4282-90B3-7822C4D158BE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914400"/>
            <a:ext cx="8356209" cy="454621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0066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CERTAINTY</a:t>
            </a:r>
          </a:p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Every human wants </a:t>
            </a:r>
            <a:r>
              <a:rPr lang="en-US" sz="4000" dirty="0">
                <a:solidFill>
                  <a:srgbClr val="0066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stability</a:t>
            </a: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 about basic needs food, shelter, and material resources</a:t>
            </a:r>
          </a:p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 When people can‘t </a:t>
            </a:r>
            <a:r>
              <a:rPr lang="en-US" sz="4000" dirty="0">
                <a:solidFill>
                  <a:srgbClr val="0066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control</a:t>
            </a: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 their physical circumstances, they will seek certainty through other means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08C50-2047-46AD-BDBF-D4CD96C70D8D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04800" y="838200"/>
            <a:ext cx="8356209" cy="478301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600" dirty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UNCERTAINTY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300" dirty="0">
                <a:latin typeface="Arial Black" panose="020B0A04020102020204" pitchFamily="34" charset="0"/>
                <a:cs typeface="Aharoni" panose="02010803020104030203" pitchFamily="2" charset="-79"/>
              </a:rPr>
              <a:t>People have a need to change their state, to experience something different: change of scenery, mood swings, entertainment, food, </a:t>
            </a:r>
            <a:r>
              <a:rPr lang="en-US" sz="4300" dirty="0" err="1">
                <a:latin typeface="Arial Black" panose="020B0A04020102020204" pitchFamily="34" charset="0"/>
                <a:cs typeface="Aharoni" panose="02010803020104030203" pitchFamily="2" charset="-79"/>
              </a:rPr>
              <a:t>etc</a:t>
            </a:r>
            <a:endParaRPr lang="en-US" sz="43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300" dirty="0">
                <a:latin typeface="Arial Black" panose="020B0A04020102020204" pitchFamily="34" charset="0"/>
                <a:cs typeface="Aharoni" panose="02010803020104030203" pitchFamily="2" charset="-79"/>
              </a:rPr>
              <a:t>Uncertainty is the </a:t>
            </a:r>
            <a:r>
              <a:rPr lang="en-US" sz="5200" dirty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need</a:t>
            </a:r>
            <a:r>
              <a:rPr lang="en-US" sz="4300" dirty="0">
                <a:latin typeface="Arial Black" panose="020B0A04020102020204" pitchFamily="34" charset="0"/>
                <a:cs typeface="Aharoni" panose="02010803020104030203" pitchFamily="2" charset="-79"/>
              </a:rPr>
              <a:t> for </a:t>
            </a:r>
            <a:r>
              <a:rPr lang="en-US" sz="4300" u="sng" dirty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Variety</a:t>
            </a:r>
          </a:p>
          <a:p>
            <a:pPr marL="0" indent="0" algn="ctr">
              <a:buNone/>
            </a:pPr>
            <a:endParaRPr lang="en-US" sz="6600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21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04117" y="639362"/>
            <a:ext cx="8356209" cy="483928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6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LOVE / CONNECTION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200" dirty="0">
                <a:latin typeface="Arial Black" panose="020B0A04020102020204" pitchFamily="34" charset="0"/>
                <a:cs typeface="Aharoni" panose="02010803020104030203" pitchFamily="2" charset="-79"/>
              </a:rPr>
              <a:t>Human beings need to feel connected with somone or something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200" dirty="0">
                <a:latin typeface="Arial Black" panose="020B0A04020102020204" pitchFamily="34" charset="0"/>
                <a:cs typeface="Aharoni" panose="02010803020104030203" pitchFamily="2" charset="-79"/>
              </a:rPr>
              <a:t>Connection can take the form of love or merely intense engagement, such as aggressive behavior</a:t>
            </a:r>
          </a:p>
        </p:txBody>
      </p:sp>
    </p:spTree>
    <p:extLst>
      <p:ext uri="{BB962C8B-B14F-4D97-AF65-F5344CB8AC3E}">
        <p14:creationId xmlns:p14="http://schemas.microsoft.com/office/powerpoint/2010/main" val="24426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" y="976644"/>
            <a:ext cx="9029700" cy="169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 LEADER OTHERS WILL FOLLOW: The Power of Influence</a:t>
            </a:r>
          </a:p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by Adam White</a:t>
            </a:r>
          </a:p>
          <a:p>
            <a:endParaRPr lang="en-US" sz="825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US" sz="15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484102" cy="3905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33" y="2438400"/>
            <a:ext cx="3484102" cy="39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609600"/>
            <a:ext cx="8356209" cy="509250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66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SIGNIFICANCE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Everyone wants to feel needed, wanted, special and important Recognition from others is important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When people feel insignificant they may become angry to feel significant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2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Helplessness is Power!</a:t>
            </a:r>
          </a:p>
        </p:txBody>
      </p:sp>
    </p:spTree>
    <p:extLst>
      <p:ext uri="{BB962C8B-B14F-4D97-AF65-F5344CB8AC3E}">
        <p14:creationId xmlns:p14="http://schemas.microsoft.com/office/powerpoint/2010/main" val="40504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914400"/>
            <a:ext cx="8356209" cy="425554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GROWTH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300" dirty="0">
                <a:latin typeface="Arial Black" panose="020B0A04020102020204" pitchFamily="34" charset="0"/>
                <a:cs typeface="Aharoni" panose="02010803020104030203" pitchFamily="2" charset="-79"/>
              </a:rPr>
              <a:t>Everything in Nature is either growing or dying, there is no third alternative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300" dirty="0">
                <a:latin typeface="Arial Black" panose="020B0A04020102020204" pitchFamily="34" charset="0"/>
                <a:cs typeface="Aharoni" panose="02010803020104030203" pitchFamily="2" charset="-79"/>
              </a:rPr>
              <a:t>Human beings are not internally satisfied if they are not growing and expanding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7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PROGRESS = HAPPINESS</a:t>
            </a:r>
          </a:p>
        </p:txBody>
      </p:sp>
    </p:spTree>
    <p:extLst>
      <p:ext uri="{BB962C8B-B14F-4D97-AF65-F5344CB8AC3E}">
        <p14:creationId xmlns:p14="http://schemas.microsoft.com/office/powerpoint/2010/main" val="9460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990600"/>
            <a:ext cx="8356209" cy="443584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CONTRIBUTION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We were placed on this planet to contribute to others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Every single human being has had someone contribute to their life in some way from birth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We also have the internal desire to contribute to something greater than ourselves</a:t>
            </a:r>
          </a:p>
        </p:txBody>
      </p:sp>
    </p:spTree>
    <p:extLst>
      <p:ext uri="{BB962C8B-B14F-4D97-AF65-F5344CB8AC3E}">
        <p14:creationId xmlns:p14="http://schemas.microsoft.com/office/powerpoint/2010/main" val="25103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4" y="4038600"/>
            <a:ext cx="896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THE PSYCHOLOGY OF INFLUENCE</a:t>
            </a:r>
            <a:endParaRPr lang="en-US" sz="3200" b="1" dirty="0">
              <a:latin typeface="Arial Black" panose="020B0A04020102020204" pitchFamily="34" charset="0"/>
              <a:cs typeface="Aharoni" panose="0201080302010403020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645417"/>
            <a:ext cx="782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0C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RECIPROCITY PRINCIPLE </a:t>
            </a: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B91A20A8-76EE-4951-A5AB-1F7646AA9AAF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45A75-1107-4684-B390-6CBB413B8316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2288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RECIPROCITY PRINCIPLE</a:t>
            </a:r>
          </a:p>
          <a:p>
            <a:pPr algn="ctr"/>
            <a:endParaRPr lang="en-US" sz="1500" b="1" dirty="0">
              <a:solidFill>
                <a:srgbClr val="92D05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500" b="1" dirty="0">
              <a:solidFill>
                <a:srgbClr val="92D05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4050" b="1" dirty="0">
                <a:latin typeface="Arial Black" panose="020B0A04020102020204" pitchFamily="34" charset="0"/>
                <a:cs typeface="Aharoni" panose="02010803020104030203" pitchFamily="2" charset="-79"/>
              </a:rPr>
              <a:t>The Reciprocity Principle says that we should try to repay, in kind, what another person has provided to us</a:t>
            </a:r>
          </a:p>
          <a:p>
            <a:pPr algn="ctr"/>
            <a:endParaRPr lang="en-US" sz="3300" b="1" dirty="0">
              <a:solidFill>
                <a:srgbClr val="92D050"/>
              </a:solidFill>
              <a:cs typeface="Aharoni" panose="02010803020104030203"/>
            </a:endParaRPr>
          </a:p>
          <a:p>
            <a:pPr algn="ctr"/>
            <a:r>
              <a:rPr lang="en-US" sz="3300" b="1" dirty="0">
                <a:solidFill>
                  <a:srgbClr val="92D050"/>
                </a:solidFill>
                <a:cs typeface="Aharoni" panose="02010803020104030203"/>
              </a:rPr>
              <a:t> 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BD078478-2FE4-45AD-83CF-19C09CC1EE13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2BD2E-309B-42F1-A188-C9F8EA81E6A7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44" y="533400"/>
            <a:ext cx="8792556" cy="447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75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RECIPROCITY PRINCIPLE</a:t>
            </a:r>
          </a:p>
          <a:p>
            <a:pPr algn="ctr"/>
            <a:endParaRPr lang="en-US" sz="788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075" b="1" dirty="0">
                <a:latin typeface="Arial Black" panose="020B0A04020102020204" pitchFamily="34" charset="0"/>
                <a:cs typeface="Aharoni" panose="02010803020104030203" pitchFamily="2" charset="-79"/>
              </a:rPr>
              <a:t>A University professor did an experiment and sent Christmas cards to total strangers </a:t>
            </a:r>
          </a:p>
          <a:p>
            <a:pPr algn="ctr"/>
            <a:r>
              <a:rPr lang="en-US" sz="3075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response he received was amazing!</a:t>
            </a:r>
          </a:p>
          <a:p>
            <a:pPr algn="ctr"/>
            <a:endParaRPr lang="en-US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075" b="1" dirty="0">
                <a:latin typeface="Arial Black" panose="020B0A04020102020204" pitchFamily="34" charset="0"/>
                <a:cs typeface="Aharoni" panose="02010803020104030203" pitchFamily="2" charset="-79"/>
              </a:rPr>
              <a:t>Holiday cards addressed to him came pouring back from people who had never met nor heard of him </a:t>
            </a:r>
            <a:r>
              <a:rPr lang="en-US" sz="3300" b="1" dirty="0">
                <a:cs typeface="Aharoni" panose="02010803020104030203"/>
              </a:rPr>
              <a:t> 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9CC1D05D-D199-430B-85E1-72B6A49293EF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EEDC9-C304-4A2A-B2B5-C17E22E3C49D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69" y="762000"/>
            <a:ext cx="8751750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solidFill>
                  <a:srgbClr val="0066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85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POWER OF THE RECIPROCITY PRINCIPLE</a:t>
            </a:r>
          </a:p>
          <a:p>
            <a:endParaRPr lang="en-US" sz="15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US" sz="15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US" sz="15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latin typeface="Arial Black" panose="020B0A04020102020204" pitchFamily="34" charset="0"/>
                <a:cs typeface="Aharoni" panose="02010803020104030203" pitchFamily="2" charset="-79"/>
              </a:rPr>
              <a:t>THE REASON THE RULE CAN BE USED EFFECTIVELY AS A DEVICE FOR GAINING ANOTHER’S COMPLIANCE IS IT’S POWER</a:t>
            </a:r>
            <a:r>
              <a:rPr lang="en-US" sz="3300" b="1" dirty="0">
                <a:cs typeface="Aharoni" panose="02010803020104030203"/>
              </a:rPr>
              <a:t> 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95DC786D-C288-400E-B331-9B0417CC58E5}"/>
              </a:ext>
            </a:extLst>
          </p:cNvPr>
          <p:cNvSpPr/>
          <p:nvPr/>
        </p:nvSpPr>
        <p:spPr>
          <a:xfrm rot="16200000">
            <a:off x="4442004" y="10446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3ECC-A260-48B3-BF3E-455EBEA13F1D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POWER OF THE RECIPROCITY PRINCIPLE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300" b="1" dirty="0">
                <a:latin typeface="Arial Black" panose="020B0A04020102020204" pitchFamily="34" charset="0"/>
                <a:cs typeface="Aharoni" panose="02010803020104030203" pitchFamily="2" charset="-79"/>
              </a:rPr>
              <a:t>THE RULE POSSESSES AWESOME STRENGTH FOR PRODUCING A </a:t>
            </a:r>
            <a:r>
              <a:rPr lang="en-US" sz="3300" b="1" u="sng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“YES” </a:t>
            </a:r>
            <a:r>
              <a:rPr lang="en-US" sz="3300" b="1" dirty="0">
                <a:latin typeface="Arial Black" panose="020B0A04020102020204" pitchFamily="34" charset="0"/>
                <a:cs typeface="Aharoni" panose="02010803020104030203" pitchFamily="2" charset="-79"/>
              </a:rPr>
              <a:t>RESPONSE TO A REQUEST THAT, EXCEPT FOR AN EXISTING FEELING OF </a:t>
            </a:r>
            <a:r>
              <a:rPr lang="en-US" sz="3300" b="1" u="sng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“INDEBTEDNESS”, </a:t>
            </a:r>
            <a:r>
              <a:rPr lang="en-US" sz="3300" b="1" dirty="0">
                <a:latin typeface="Arial Black" panose="020B0A04020102020204" pitchFamily="34" charset="0"/>
                <a:cs typeface="Aharoni" panose="02010803020104030203" pitchFamily="2" charset="-79"/>
              </a:rPr>
              <a:t>WOULD HAVE OTHERWISE BEEN REFUSED</a:t>
            </a:r>
            <a:r>
              <a:rPr lang="en-US" sz="3300" b="1" dirty="0">
                <a:cs typeface="Aharoni" panose="02010803020104030203"/>
              </a:rPr>
              <a:t> 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A5469105-9455-4EAC-A4A8-50F2CFDD5DA8}"/>
              </a:ext>
            </a:extLst>
          </p:cNvPr>
          <p:cNvSpPr/>
          <p:nvPr/>
        </p:nvSpPr>
        <p:spPr>
          <a:xfrm rot="16200000">
            <a:off x="4441734" y="11208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989B4-FDC1-439D-83AE-C7D7B2F628F9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878" y="27878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r>
              <a:rPr lang="en-US" sz="30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/>
              </a:rPr>
              <a:t>POWER OF THE RECIPROCITY PRINCIPLE</a:t>
            </a:r>
          </a:p>
          <a:p>
            <a:pPr algn="ctr"/>
            <a:endParaRPr lang="en-US" sz="27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r>
              <a:rPr lang="en-US" sz="2700" b="1" dirty="0">
                <a:latin typeface="Arial Black" panose="020B0A04020102020204" pitchFamily="34" charset="0"/>
                <a:cs typeface="Aharoni" panose="02010803020104030203"/>
              </a:rPr>
              <a:t>DURING THE 1992 PRESIDENTIAL PRIMARY CAMPAIGN, ACTRESS SALLY KELLERMAN WAS ASKED WHY SHE WAS LENDING HER NAME TO THE CANDIDACY OF JERRY BROWN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r>
              <a:rPr lang="en-US" sz="2700" b="1" u="sng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/>
              </a:rPr>
              <a:t>HER REPLY:</a:t>
            </a:r>
          </a:p>
          <a:p>
            <a:pPr algn="ctr"/>
            <a:r>
              <a:rPr lang="en-US" sz="3300" b="1" dirty="0">
                <a:latin typeface="Arial Black" panose="020B0A04020102020204" pitchFamily="34" charset="0"/>
                <a:cs typeface="Aharoni" panose="02010803020104030203"/>
              </a:rPr>
              <a:t>“TWENTY YEARS AGO, I ASKED TEN FRIENDS TO HELP ME MOVE. HE WAS THE ONLY ONE THAT SHOWED UP”</a:t>
            </a:r>
            <a:r>
              <a:rPr lang="en-US" sz="3300" b="1" dirty="0">
                <a:cs typeface="Aharoni" panose="02010803020104030203"/>
              </a:rPr>
              <a:t> 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E52F286D-378E-451D-BF9A-7491A7CABDE2}"/>
              </a:ext>
            </a:extLst>
          </p:cNvPr>
          <p:cNvSpPr/>
          <p:nvPr/>
        </p:nvSpPr>
        <p:spPr>
          <a:xfrm rot="16200000">
            <a:off x="4441734" y="14256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CE4E0-FBC1-4717-9C3B-CF9651C419FF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705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/>
              </a:rPr>
              <a:t>THE RECIPROCITY PRINCIPLE </a:t>
            </a: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Human beings are </a:t>
            </a:r>
            <a:r>
              <a:rPr lang="en-US" sz="2400" b="1" u="sng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/>
              </a:rPr>
              <a:t>hard-wired</a:t>
            </a:r>
            <a:r>
              <a:rPr lang="en-US" sz="2400" b="1" dirty="0">
                <a:solidFill>
                  <a:srgbClr val="336699"/>
                </a:solidFill>
                <a:latin typeface="Arial Black" panose="020B0A04020102020204" pitchFamily="34" charset="0"/>
                <a:cs typeface="Aharoni" panose="02010803020104030203"/>
              </a:rPr>
              <a:t> 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to follow the law of reciprocity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We believe in one favor deserves a favor in return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  <a:cs typeface="Aharoni" panose="0201080302010403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Our skill of influence can improve dramatically when we exercise the law of reciprocity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When we provide a reason, </a:t>
            </a:r>
          </a:p>
          <a:p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	(key word = </a:t>
            </a:r>
            <a:r>
              <a:rPr lang="en-US" sz="2400" b="1" u="sng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/>
              </a:rPr>
              <a:t>BECAUSE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) that increases the 	likelihood of receiving a favor in return 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55ABE899-6573-495F-95BA-C00EDA058071}"/>
              </a:ext>
            </a:extLst>
          </p:cNvPr>
          <p:cNvSpPr/>
          <p:nvPr/>
        </p:nvSpPr>
        <p:spPr>
          <a:xfrm rot="16200000">
            <a:off x="4441734" y="12732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7D06B-602C-47C0-8979-07FF655EF707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4800" y="2565400"/>
            <a:ext cx="8534400" cy="863600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noAutofit/>
            <a:sp3d/>
          </a:bodyPr>
          <a:lstStyle/>
          <a:p>
            <a:pPr>
              <a:lnSpc>
                <a:spcPct val="100000"/>
              </a:lnSpc>
            </a:pPr>
            <a:r>
              <a:rPr lang="en-US" sz="5500" b="1" dirty="0">
                <a:solidFill>
                  <a:srgbClr val="60C858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The Tools of Influence</a:t>
            </a:r>
            <a:br>
              <a:rPr lang="en-US" sz="5500" b="1" dirty="0">
                <a:solidFill>
                  <a:srgbClr val="800000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en-US" sz="6000" dirty="0">
              <a:solidFill>
                <a:srgbClr val="800000"/>
              </a:solidFill>
              <a:effectLst/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0C7C7-DEE0-489B-A93F-C23A34445DC6}"/>
              </a:ext>
            </a:extLst>
          </p:cNvPr>
          <p:cNvSpPr txBox="1"/>
          <p:nvPr/>
        </p:nvSpPr>
        <p:spPr>
          <a:xfrm>
            <a:off x="0" y="36576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rial Black" panose="020B0A04020102020204" pitchFamily="34" charset="0"/>
              </a:rPr>
              <a:t>Strategies to Implement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5FEE7-E6E2-4840-8E45-CB739EE33DA6}"/>
              </a:ext>
            </a:extLst>
          </p:cNvPr>
          <p:cNvSpPr txBox="1"/>
          <p:nvPr/>
        </p:nvSpPr>
        <p:spPr>
          <a:xfrm>
            <a:off x="140208" y="567231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ea typeface="Tahoma" panose="020B0604030504040204" pitchFamily="34" charset="0"/>
                <a:cs typeface="Tahoma" panose="020B0604030504040204" pitchFamily="34" charset="0"/>
              </a:rPr>
              <a:t>ADAMWHITE</a:t>
            </a:r>
          </a:p>
          <a:p>
            <a:pPr algn="ctr"/>
            <a:r>
              <a:rPr lang="en-US" b="1" spc="60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Purpose-Driven Leadership</a:t>
            </a:r>
          </a:p>
          <a:p>
            <a:pPr algn="ctr"/>
            <a:r>
              <a:rPr lang="en-US" sz="1600" spc="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adamwhitespeaks.com</a:t>
            </a:r>
          </a:p>
          <a:p>
            <a:pPr algn="ctr"/>
            <a:r>
              <a:rPr 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Leadership Authority | Motivational Speaker | Author | Strategist</a:t>
            </a:r>
          </a:p>
        </p:txBody>
      </p:sp>
      <p:sp>
        <p:nvSpPr>
          <p:cNvPr id="8" name="Flowchart: Stored Data 7"/>
          <p:cNvSpPr/>
          <p:nvPr/>
        </p:nvSpPr>
        <p:spPr>
          <a:xfrm rot="16200000">
            <a:off x="4421289" y="5874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97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9812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  <a:cs typeface="Aharoni" panose="02010803020104030203" pitchFamily="2" charset="-79"/>
              </a:rPr>
              <a:t>YOUR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4800" u="sng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PERSONALITY</a:t>
            </a:r>
            <a:r>
              <a:rPr lang="en-US" sz="4800" dirty="0">
                <a:solidFill>
                  <a:srgbClr val="E9BE0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4800" dirty="0">
                <a:latin typeface="Arial Black" panose="020B0A04020102020204" pitchFamily="34" charset="0"/>
                <a:cs typeface="Aharoni" panose="02010803020104030203" pitchFamily="2" charset="-79"/>
              </a:rPr>
              <a:t>IS BASED ON YOUR VALUES AND BELIEFS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5EED8CF7-BA93-4D06-95DF-91AC1172BABE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521B5-5A07-41A1-855D-560918770A84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</a:rPr>
              <a:t>THE FIVE LAYERS OF PERSONALITY</a:t>
            </a:r>
            <a:endParaRPr lang="en-US" sz="2800" dirty="0">
              <a:solidFill>
                <a:srgbClr val="60C858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66FF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0481672"/>
              </p:ext>
            </p:extLst>
          </p:nvPr>
        </p:nvGraphicFramePr>
        <p:xfrm>
          <a:off x="838200" y="838201"/>
          <a:ext cx="7467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745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" y="4191000"/>
            <a:ext cx="8763000" cy="1016000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noAutofit/>
            <a:sp3d/>
          </a:bodyPr>
          <a:lstStyle/>
          <a:p>
            <a:pPr algn="l">
              <a:lnSpc>
                <a:spcPct val="100000"/>
              </a:lnSpc>
            </a:pPr>
            <a:r>
              <a:rPr lang="en-US" sz="3400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MOTIVATING PEOPLE</a:t>
            </a:r>
            <a:endParaRPr lang="en-US" sz="3400" dirty="0">
              <a:solidFill>
                <a:srgbClr val="92D050"/>
              </a:solidFill>
              <a:effectLst/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49895935-9A0E-4F2B-894D-E98942AC3019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94525-B0A7-4250-A464-31C551BB5B4B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49204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9335"/>
            <a:ext cx="8686800" cy="4429147"/>
          </a:xfrm>
        </p:spPr>
        <p:txBody>
          <a:bodyPr>
            <a:normAutofit fontScale="92500" lnSpcReduction="10000"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Arial Black" panose="020B0A04020102020204" pitchFamily="34" charset="0"/>
              </a:rPr>
              <a:t>EXTRINSIC MOTIVATION</a:t>
            </a:r>
          </a:p>
          <a:p>
            <a:r>
              <a:rPr lang="en-US" sz="6000" b="1" dirty="0">
                <a:solidFill>
                  <a:schemeClr val="tx1"/>
                </a:solidFill>
                <a:latin typeface="Arial Black" panose="020B0A04020102020204" pitchFamily="34" charset="0"/>
              </a:rPr>
              <a:t> VS.</a:t>
            </a:r>
          </a:p>
          <a:p>
            <a:r>
              <a:rPr lang="en-US" sz="6000" b="1" dirty="0">
                <a:solidFill>
                  <a:schemeClr val="tx1"/>
                </a:solidFill>
                <a:latin typeface="Arial Black" panose="020B0A04020102020204" pitchFamily="34" charset="0"/>
              </a:rPr>
              <a:t> INTRINSIC MOTIVATION</a:t>
            </a:r>
            <a:endParaRPr lang="en-US" sz="6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C57F7323-247A-46B8-9D21-3F47C5AE659F}"/>
              </a:ext>
            </a:extLst>
          </p:cNvPr>
          <p:cNvSpPr/>
          <p:nvPr/>
        </p:nvSpPr>
        <p:spPr>
          <a:xfrm rot="16200000">
            <a:off x="4456800" y="1005269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99B7C-6C03-414F-88B7-F927474B369F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179980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3530506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EXTRINSIC MOTIVATION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Wages and Financial Rewards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Status, Position, Title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External Perceptions</a:t>
            </a:r>
            <a:endParaRPr lang="en-US" sz="3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01AC3B57-1437-4901-88C4-BB90B6D61459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7E74C-87C0-4725-A0CC-8C78A5947FF2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152400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2066"/>
            <a:ext cx="8686800" cy="3454306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INTRINSIC MOTIVATION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Personal Growth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Helping others develop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Making a difference</a:t>
            </a:r>
            <a:endParaRPr lang="en-US" sz="3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7DCE6982-D400-4C01-A337-9FEAEC74A598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51406-84BA-488C-8A9F-59AB244E68EF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477" y="272969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86800" cy="4007278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LEADERS MUST TAP INTO </a:t>
            </a:r>
            <a:r>
              <a:rPr lang="en-US" sz="3300" b="1" u="sng" dirty="0">
                <a:solidFill>
                  <a:schemeClr val="tx1"/>
                </a:solidFill>
                <a:latin typeface="Arial Black" panose="020B0A04020102020204" pitchFamily="34" charset="0"/>
              </a:rPr>
              <a:t>INTRINSIC MOTIVATORS 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INSTEAD OF EXTRINSIC MOTIVATORS 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EXTRINSIC MOTIVATORS </a:t>
            </a:r>
            <a:r>
              <a:rPr lang="en-US" sz="3300" b="1" u="sng" dirty="0">
                <a:solidFill>
                  <a:schemeClr val="tx1"/>
                </a:solidFill>
                <a:latin typeface="Arial Black" panose="020B0A04020102020204" pitchFamily="34" charset="0"/>
              </a:rPr>
              <a:t>WILL NOT 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INSPIRE MANAGERS OR EMPLOYEES TO WORK HARDER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720361BA-0DEB-463D-8126-3A045A2C46F8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E6539-8416-4528-8D63-75CA6D372C52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477" y="401522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92643"/>
            <a:ext cx="8686800" cy="3682906"/>
          </a:xfrm>
        </p:spPr>
        <p:txBody>
          <a:bodyPr>
            <a:normAutofit/>
          </a:bodyPr>
          <a:lstStyle/>
          <a:p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“YOU GET THE BEST EFFORT FROM OTHERS NOT BY LIGHTING A FIRE BENEATH THEM, BUT BY BUILDING A FIRE </a:t>
            </a:r>
            <a:r>
              <a:rPr lang="en-US" sz="3300" b="1" u="sng" dirty="0">
                <a:solidFill>
                  <a:srgbClr val="60C858"/>
                </a:solidFill>
                <a:latin typeface="Arial Black" panose="020B0A04020102020204" pitchFamily="34" charset="0"/>
              </a:rPr>
              <a:t>WITHIN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 THEM” </a:t>
            </a:r>
          </a:p>
          <a:p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			- Dr. Bob Nelson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EF43C3BF-F8CF-495D-87AE-A21754A17394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B6547-AEA0-48BA-9CE6-A78188CEAF0D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264063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4007278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Behavioral Scientists led by Frederick Herzberg conducted research into </a:t>
            </a:r>
            <a:r>
              <a:rPr lang="en-US" sz="3300" b="1" dirty="0">
                <a:solidFill>
                  <a:srgbClr val="60C858"/>
                </a:solidFill>
                <a:latin typeface="Arial Black" panose="020B0A04020102020204" pitchFamily="34" charset="0"/>
              </a:rPr>
              <a:t>“behavioral motivation”</a:t>
            </a:r>
            <a:r>
              <a:rPr lang="en-US" sz="3300" b="1" dirty="0">
                <a:solidFill>
                  <a:srgbClr val="0066FF"/>
                </a:solidFill>
                <a:latin typeface="Arial Black" panose="020B0A04020102020204" pitchFamily="34" charset="0"/>
              </a:rPr>
              <a:t> 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on the job 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They classified their research and findings into 2 categories…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D65C91D2-B63D-4342-9CE3-21F772233EF6}"/>
              </a:ext>
            </a:extLst>
          </p:cNvPr>
          <p:cNvSpPr/>
          <p:nvPr/>
        </p:nvSpPr>
        <p:spPr>
          <a:xfrm rot="16200000">
            <a:off x="4441734" y="1060671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261E1-A759-4A9A-A34E-C75B85C1DFFC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</a:t>
            </a:r>
            <a:r>
              <a:rPr lang="en-US" sz="3200" b="1" dirty="0">
                <a:solidFill>
                  <a:srgbClr val="0066FF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400727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300" b="1" u="sng" dirty="0">
                <a:solidFill>
                  <a:srgbClr val="60C858"/>
                </a:solidFill>
                <a:latin typeface="Arial Black" panose="020B0A04020102020204" pitchFamily="34" charset="0"/>
              </a:rPr>
              <a:t>Satisfiers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 – wages, benefits, working conditions, safety and hygiene factors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300" b="1" u="sng" dirty="0">
                <a:solidFill>
                  <a:srgbClr val="60C858"/>
                </a:solidFill>
                <a:latin typeface="Arial Black" panose="020B0A04020102020204" pitchFamily="34" charset="0"/>
              </a:rPr>
              <a:t>Motivators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 – recognition, praise, appreciation, opportunity for growth, meaningful work, and job satisfaction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5861AAB2-DB29-4212-8183-D64F0A057141}"/>
              </a:ext>
            </a:extLst>
          </p:cNvPr>
          <p:cNvSpPr/>
          <p:nvPr/>
        </p:nvSpPr>
        <p:spPr>
          <a:xfrm rot="16200000">
            <a:off x="4441734" y="1211369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8ED82-13ED-4E61-B131-1EE2F31F6D33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2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E624BC-7EEC-4E0F-B8B0-7C4BF2D6917C}"/>
              </a:ext>
            </a:extLst>
          </p:cNvPr>
          <p:cNvSpPr txBox="1">
            <a:spLocks/>
          </p:cNvSpPr>
          <p:nvPr/>
        </p:nvSpPr>
        <p:spPr>
          <a:xfrm>
            <a:off x="146747" y="3600933"/>
            <a:ext cx="7315200" cy="184844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  <p:txBody>
          <a:bodyPr vert="horz" lIns="91440" tIns="45720" rIns="91440" bIns="45720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INFLUENCE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 we need Influence?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A559F-4221-4C07-A773-4BDCC7D6BD89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1B8BCB27-AB78-4199-9279-6885E0D91129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042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477" y="494764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02323"/>
            <a:ext cx="8686800" cy="3505200"/>
          </a:xfrm>
        </p:spPr>
        <p:txBody>
          <a:bodyPr>
            <a:normAutofit/>
          </a:bodyPr>
          <a:lstStyle/>
          <a:p>
            <a:pPr algn="l"/>
            <a:r>
              <a:rPr lang="en-US" sz="3300" b="1" u="sng" dirty="0">
                <a:solidFill>
                  <a:srgbClr val="60C858"/>
                </a:solidFill>
                <a:latin typeface="Arial Black" panose="020B0A04020102020204" pitchFamily="34" charset="0"/>
              </a:rPr>
              <a:t>Satisfiers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 – Increasing a satisfier will not motivate people to work harder 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300" b="1" u="sng" dirty="0">
                <a:solidFill>
                  <a:srgbClr val="60C858"/>
                </a:solidFill>
                <a:latin typeface="Arial Black" panose="020B0A04020102020204" pitchFamily="34" charset="0"/>
              </a:rPr>
              <a:t>Motivators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 – are what will motivate and inspire managers &amp; employees to give their best</a:t>
            </a:r>
          </a:p>
          <a:p>
            <a:pPr algn="l"/>
            <a:endParaRPr lang="en-US" sz="33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3644A562-EA8A-4A17-968F-CEDB35FC0C99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D2870-57E5-4B95-9C9B-BE316D5468C3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0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  <a:latin typeface="Arial Black" panose="020B0A04020102020204" pitchFamily="34" charset="0"/>
              </a:rPr>
              <a:t>MOTIVATING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3835306"/>
          </a:xfrm>
        </p:spPr>
        <p:txBody>
          <a:bodyPr>
            <a:noAutofit/>
          </a:bodyPr>
          <a:lstStyle/>
          <a:p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“PEOPLE ARE NOT TIRED…</a:t>
            </a:r>
          </a:p>
          <a:p>
            <a:endParaRPr lang="en-US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MANAGERS &amp; EMPLOYEES ARE  </a:t>
            </a:r>
            <a:r>
              <a:rPr lang="en-US" sz="4000" b="1" u="sng" dirty="0">
                <a:solidFill>
                  <a:srgbClr val="92D050"/>
                </a:solidFill>
                <a:latin typeface="Arial Black" panose="020B0A04020102020204" pitchFamily="34" charset="0"/>
              </a:rPr>
              <a:t>UNINSPIRED!</a:t>
            </a:r>
          </a:p>
          <a:p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		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4A83F9B2-71D7-4E55-8CD5-F4F6EE26173A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1B386-BC65-420A-9F8F-296CB79B3664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973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89094"/>
            <a:ext cx="8686800" cy="4521105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Studies were conducted at Wichita State University by Management Professor Gerald Graham</a:t>
            </a:r>
          </a:p>
          <a:p>
            <a:pPr algn="l"/>
            <a:endParaRPr lang="en-US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Findings: </a:t>
            </a:r>
            <a:b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“The Most Powerful Motivator” </a:t>
            </a:r>
          </a:p>
          <a:p>
            <a:r>
              <a:rPr lang="en-US" sz="3300" b="1" u="sng" dirty="0">
                <a:solidFill>
                  <a:srgbClr val="92D050"/>
                </a:solidFill>
                <a:latin typeface="Arial Black" panose="020B0A04020102020204" pitchFamily="34" charset="0"/>
              </a:rPr>
              <a:t>PERSONAL INSTANT RECOGNITION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		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AB61851C-AE31-4D24-8200-27A4035CF58A}"/>
              </a:ext>
            </a:extLst>
          </p:cNvPr>
          <p:cNvSpPr/>
          <p:nvPr/>
        </p:nvSpPr>
        <p:spPr>
          <a:xfrm rot="16200000">
            <a:off x="4441734" y="11208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FBEC5-1301-4A6A-B177-1E299C498B06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0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96871"/>
            <a:ext cx="8686800" cy="4429147"/>
          </a:xfrm>
        </p:spPr>
        <p:txBody>
          <a:bodyPr>
            <a:normAutofit lnSpcReduction="10000"/>
          </a:bodyPr>
          <a:lstStyle/>
          <a:p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Professor Gerald Graham also found</a:t>
            </a:r>
          </a:p>
          <a:p>
            <a:pPr algn="l"/>
            <a:endParaRPr lang="en-US" sz="4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4800" b="1" dirty="0">
                <a:solidFill>
                  <a:srgbClr val="60C858"/>
                </a:solidFill>
                <a:latin typeface="Arial Black" panose="020B0A04020102020204" pitchFamily="34" charset="0"/>
              </a:rPr>
              <a:t>4 Ways to </a:t>
            </a:r>
          </a:p>
          <a:p>
            <a:r>
              <a:rPr lang="en-US" sz="4800" b="1" dirty="0">
                <a:solidFill>
                  <a:srgbClr val="60C858"/>
                </a:solidFill>
                <a:latin typeface="Arial Black" panose="020B0A04020102020204" pitchFamily="34" charset="0"/>
              </a:rPr>
              <a:t>Effectively Motivate Managers &amp; Employees…</a:t>
            </a:r>
            <a:r>
              <a:rPr lang="en-US" sz="4800" b="1" dirty="0">
                <a:solidFill>
                  <a:srgbClr val="0066FF"/>
                </a:solidFill>
                <a:latin typeface="Arial Black" panose="020B0A04020102020204" pitchFamily="34" charset="0"/>
              </a:rPr>
              <a:t>	</a:t>
            </a:r>
            <a:r>
              <a:rPr lang="en-US" sz="3300" b="1" dirty="0">
                <a:solidFill>
                  <a:schemeClr val="tx1"/>
                </a:solidFill>
                <a:latin typeface="Arial Black" panose="020B0A04020102020204" pitchFamily="34" charset="0"/>
              </a:rPr>
              <a:t>		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71EDDD7A-08C0-4140-A9DA-E302D52A2C5F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22CFA-C565-4F9E-A232-412191BDD2E9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0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89094"/>
            <a:ext cx="8686800" cy="4429147"/>
          </a:xfrm>
        </p:spPr>
        <p:txBody>
          <a:bodyPr>
            <a:normAutofit/>
          </a:bodyPr>
          <a:lstStyle/>
          <a:p>
            <a:pPr algn="l"/>
            <a:r>
              <a:rPr lang="en-US" sz="3300" b="1" u="sng" dirty="0">
                <a:solidFill>
                  <a:schemeClr val="tx1"/>
                </a:solidFill>
                <a:latin typeface="Arial Black" panose="020B0A04020102020204" pitchFamily="34" charset="0"/>
              </a:rPr>
              <a:t>4 Ways to Motivate Managers &amp; Employees:</a:t>
            </a:r>
          </a:p>
          <a:p>
            <a:pPr algn="l"/>
            <a:endParaRPr lang="en-US" sz="3300" b="1" u="sng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3300" dirty="0">
                <a:solidFill>
                  <a:srgbClr val="60C858"/>
                </a:solidFill>
                <a:latin typeface="Arial Black" panose="020B0A04020102020204" pitchFamily="34" charset="0"/>
              </a:rPr>
              <a:t>Personal Thanks</a:t>
            </a:r>
          </a:p>
          <a:p>
            <a:pPr marL="514350" indent="-514350" algn="l">
              <a:buAutoNum type="arabicPeriod"/>
            </a:pPr>
            <a:r>
              <a:rPr lang="en-US" sz="3300" b="1" dirty="0">
                <a:solidFill>
                  <a:srgbClr val="60C858"/>
                </a:solidFill>
                <a:latin typeface="Arial Black" panose="020B0A04020102020204" pitchFamily="34" charset="0"/>
              </a:rPr>
              <a:t>Written Thanks</a:t>
            </a:r>
          </a:p>
          <a:p>
            <a:pPr marL="514350" indent="-514350" algn="l">
              <a:buAutoNum type="arabicPeriod"/>
            </a:pPr>
            <a:r>
              <a:rPr lang="en-US" sz="3300" b="1" dirty="0">
                <a:solidFill>
                  <a:srgbClr val="60C858"/>
                </a:solidFill>
                <a:latin typeface="Arial Black" panose="020B0A04020102020204" pitchFamily="34" charset="0"/>
              </a:rPr>
              <a:t>Public Praise</a:t>
            </a:r>
          </a:p>
          <a:p>
            <a:pPr marL="514350" indent="-514350" algn="l">
              <a:buAutoNum type="arabicPeriod"/>
            </a:pPr>
            <a:r>
              <a:rPr lang="en-US" sz="3300" b="1" dirty="0">
                <a:solidFill>
                  <a:srgbClr val="60C858"/>
                </a:solidFill>
                <a:latin typeface="Arial Black" panose="020B0A04020102020204" pitchFamily="34" charset="0"/>
              </a:rPr>
              <a:t>Morale-Building Meetings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EBD99D61-D18B-4F06-A4BF-35AB1BACE47E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50C70-BEB2-470D-8451-0740B572EAC4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-11255"/>
            <a:ext cx="6324600" cy="6911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</a:rPr>
              <a:t>MOTIVATING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89094"/>
            <a:ext cx="8763000" cy="442914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300" b="1" u="sng" dirty="0">
                <a:solidFill>
                  <a:schemeClr val="tx1"/>
                </a:solidFill>
                <a:latin typeface="Arial Black" panose="020B0A04020102020204" pitchFamily="34" charset="0"/>
              </a:rPr>
              <a:t>The reality of Professor Graham’s findings:</a:t>
            </a:r>
          </a:p>
          <a:p>
            <a:pPr algn="l"/>
            <a:endParaRPr lang="en-US" sz="3300" b="1" u="sng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000" b="1" dirty="0">
                <a:solidFill>
                  <a:srgbClr val="60C858"/>
                </a:solidFill>
                <a:latin typeface="Arial Black" panose="020B0A04020102020204" pitchFamily="34" charset="0"/>
              </a:rPr>
              <a:t>58% </a:t>
            </a:r>
            <a:r>
              <a:rPr lang="en-US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seldom if ever are thanked</a:t>
            </a:r>
          </a:p>
          <a:p>
            <a:pPr algn="l"/>
            <a:endParaRPr lang="en-US" sz="3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000" b="1" dirty="0">
                <a:solidFill>
                  <a:srgbClr val="60C858"/>
                </a:solidFill>
                <a:latin typeface="Arial Black" panose="020B0A04020102020204" pitchFamily="34" charset="0"/>
              </a:rPr>
              <a:t>76% </a:t>
            </a:r>
            <a:r>
              <a:rPr lang="en-US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seldom if ever receive written thanks</a:t>
            </a:r>
          </a:p>
          <a:p>
            <a:pPr algn="l"/>
            <a:endParaRPr lang="en-US" sz="3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000" b="1" dirty="0">
                <a:solidFill>
                  <a:srgbClr val="60C858"/>
                </a:solidFill>
                <a:latin typeface="Arial Black" panose="020B0A04020102020204" pitchFamily="34" charset="0"/>
              </a:rPr>
              <a:t>81% </a:t>
            </a:r>
            <a:r>
              <a:rPr lang="en-US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seldom if ever receive public praise in the workplace</a:t>
            </a:r>
          </a:p>
          <a:p>
            <a:pPr algn="l"/>
            <a:endParaRPr lang="en-US" sz="3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000" b="1" dirty="0">
                <a:solidFill>
                  <a:srgbClr val="60C858"/>
                </a:solidFill>
                <a:latin typeface="Arial Black" panose="020B0A04020102020204" pitchFamily="34" charset="0"/>
              </a:rPr>
              <a:t>92% </a:t>
            </a:r>
            <a:r>
              <a:rPr lang="en-US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if ever participate in morale-building meetings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03D01311-C43B-4BCF-AC4C-9E2BB8C5DB26}"/>
              </a:ext>
            </a:extLst>
          </p:cNvPr>
          <p:cNvSpPr/>
          <p:nvPr/>
        </p:nvSpPr>
        <p:spPr>
          <a:xfrm rot="16200000">
            <a:off x="4441734" y="1237317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604EC-971C-4204-A4A7-A2BB72950027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4570908"/>
            <a:ext cx="8153400" cy="863600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noAutofit/>
            <a:sp3d/>
          </a:bodyPr>
          <a:lstStyle/>
          <a:p>
            <a:pPr algn="l">
              <a:lnSpc>
                <a:spcPct val="100000"/>
              </a:lnSpc>
            </a:pPr>
            <a:r>
              <a:rPr lang="en-US" sz="3400" dirty="0">
                <a:latin typeface="Arial Black" panose="020B0A04020102020204" pitchFamily="34" charset="0"/>
                <a:cs typeface="Aharoni" panose="02010803020104030203" pitchFamily="2" charset="-79"/>
              </a:rPr>
              <a:t>PURPOSE &amp; MEANING</a:t>
            </a:r>
            <a:endParaRPr lang="en-US" sz="3400" dirty="0">
              <a:effectLst/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02F4E266-E061-431B-9E5E-3F8E2736F3E8}"/>
              </a:ext>
            </a:extLst>
          </p:cNvPr>
          <p:cNvSpPr/>
          <p:nvPr/>
        </p:nvSpPr>
        <p:spPr>
          <a:xfrm rot="16200000">
            <a:off x="4449132" y="867153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62BC8-8278-4F8C-98DB-97751D578274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050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If we are going to lead ourselves, lead our families and influence our organizations then we must develop the capacity within ourselves first</a:t>
            </a:r>
            <a:endParaRPr lang="en-US" sz="1100" b="1" u="sng" dirty="0"/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685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PURPOSE &amp; MEANING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8E5B1-8E52-4F0C-B474-E69C793F348A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09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534" y="1143000"/>
            <a:ext cx="79481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Busy Lives…</a:t>
            </a:r>
          </a:p>
          <a:p>
            <a:endParaRPr lang="en-US" sz="1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With such a busy life, we can lose touch with ourselves, we can lose sensitivity to the things around us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We can miss the most important moments in our lives…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32891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PURPOSE &amp; MEANING</a:t>
            </a: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7397C708-4879-4C6F-8DE7-BEB5A18119C9}"/>
              </a:ext>
            </a:extLst>
          </p:cNvPr>
          <p:cNvSpPr/>
          <p:nvPr/>
        </p:nvSpPr>
        <p:spPr>
          <a:xfrm rot="16200000">
            <a:off x="4441734" y="1468295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024F3-F6DC-45EE-AF31-267F8D1250E0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950" y="990600"/>
            <a:ext cx="79481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Busy Lives…</a:t>
            </a:r>
          </a:p>
          <a:p>
            <a:endParaRPr lang="en-US" sz="2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We must create space in our lives for Quiet Time</a:t>
            </a:r>
          </a:p>
          <a:p>
            <a:endParaRPr lang="en-US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We must create time for mindfulness, prayer or meditation</a:t>
            </a:r>
          </a:p>
          <a:p>
            <a:endParaRPr lang="en-US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This time allows us to hit the “mental reset” button in our lives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658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PURPOSE &amp; MEANING</a:t>
            </a: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5457C014-898F-4E87-A2B1-83422725988B}"/>
              </a:ext>
            </a:extLst>
          </p:cNvPr>
          <p:cNvSpPr/>
          <p:nvPr/>
        </p:nvSpPr>
        <p:spPr>
          <a:xfrm rot="16200000">
            <a:off x="4441734" y="1285177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B63A0-7684-4117-AFB3-1A8556DAE5FB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5" y="1905000"/>
            <a:ext cx="9144000" cy="2387600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noAutofit/>
            <a:sp3d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AS LEADERS </a:t>
            </a:r>
            <a:br>
              <a:rPr lang="en-US" sz="4000" b="1" dirty="0"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4000" b="1" dirty="0"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WHAT MUST WE INFLUENCE?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BAFE13D5-834F-48DC-959D-A6516F591DBF}"/>
              </a:ext>
            </a:extLst>
          </p:cNvPr>
          <p:cNvSpPr/>
          <p:nvPr/>
        </p:nvSpPr>
        <p:spPr>
          <a:xfrm rot="16200000">
            <a:off x="4421289" y="5874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1FDF8-DAE2-4B15-BB6F-72A7D8D97D0F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879" y="1146068"/>
            <a:ext cx="794818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We Need to Once Again Develop…</a:t>
            </a:r>
          </a:p>
          <a:p>
            <a:endParaRPr lang="en-US" sz="3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6000" b="1" dirty="0">
                <a:latin typeface="Arial Black" panose="020B0A04020102020204" pitchFamily="34" charset="0"/>
                <a:cs typeface="Aharoni" panose="02010803020104030203" pitchFamily="2" charset="-79"/>
              </a:rPr>
              <a:t>GRATITUDE &amp; THANKFULNESS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u="sng" dirty="0"/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57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PURPOSE &amp; MEANING</a:t>
            </a: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7FA1F8F1-760D-400C-B3C8-29C9DF88EB67}"/>
              </a:ext>
            </a:extLst>
          </p:cNvPr>
          <p:cNvSpPr/>
          <p:nvPr/>
        </p:nvSpPr>
        <p:spPr>
          <a:xfrm rot="16200000">
            <a:off x="4426068" y="1129709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7E3BF-7777-447C-99A7-25010A3D0D09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869" y="1336119"/>
            <a:ext cx="79481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GRATITUDE &amp; ABUNDANCE</a:t>
            </a:r>
          </a:p>
          <a:p>
            <a:endParaRPr lang="en-US" sz="1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Recognize abundance all around you </a:t>
            </a:r>
          </a:p>
          <a:p>
            <a:pPr algn="ctr"/>
            <a:b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Observe the abundance of trees, grass, oceans, birds that fly, fish that swim, and all of humanity </a:t>
            </a:r>
          </a:p>
          <a:p>
            <a:pPr algn="ctr"/>
            <a:b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We are surrounded by abundance </a:t>
            </a:r>
            <a:endParaRPr lang="en-US" sz="1100" b="1" u="sng" dirty="0"/>
          </a:p>
          <a:p>
            <a:endParaRPr lang="en-US" sz="28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57" y="381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PURPOSE &amp; MEANING</a:t>
            </a: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944067A7-4496-49F6-A4EF-3C27091B3F84}"/>
              </a:ext>
            </a:extLst>
          </p:cNvPr>
          <p:cNvSpPr/>
          <p:nvPr/>
        </p:nvSpPr>
        <p:spPr>
          <a:xfrm rot="16200000">
            <a:off x="4448498" y="1093901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460C2-B888-40F4-8539-0D885C0629E7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58648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We were not placed on this planet to simply exist. We were placed here to make an impact in the lives of others, to leave our mark on this world 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As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LEADERS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we have the ability to impact and influence the direction of people’s lives and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ultimately impact </a:t>
            </a:r>
            <a:r>
              <a:rPr lang="en-US" sz="32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HUMANITY!</a:t>
            </a:r>
            <a:endParaRPr lang="en-US" sz="3200" dirty="0">
              <a:solidFill>
                <a:srgbClr val="60C85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52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PURPOSE &amp; MEANING</a:t>
            </a: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771AFED1-264B-45C2-B2EA-6527EEF41A74}"/>
              </a:ext>
            </a:extLst>
          </p:cNvPr>
          <p:cNvSpPr/>
          <p:nvPr/>
        </p:nvSpPr>
        <p:spPr>
          <a:xfrm rot="16200000">
            <a:off x="4421289" y="131723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C91F-D87D-4C2B-A81D-7C43C2EA2D4B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763001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Times New Roman" panose="02020603050405020304" pitchFamily="18" charset="0"/>
              </a:rPr>
              <a:t>We will all have to answer life’s </a:t>
            </a:r>
            <a:br>
              <a:rPr lang="en-US" sz="32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Arial Black" panose="020B0A04020102020204" pitchFamily="34" charset="0"/>
                <a:cs typeface="Times New Roman" panose="02020603050405020304" pitchFamily="18" charset="0"/>
              </a:rPr>
              <a:t>most important questions…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6677631"/>
              </p:ext>
            </p:extLst>
          </p:nvPr>
        </p:nvGraphicFramePr>
        <p:xfrm>
          <a:off x="1981200" y="1600200"/>
          <a:ext cx="5638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028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106" y="27069"/>
            <a:ext cx="51816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THANK YOU</a:t>
            </a:r>
          </a:p>
          <a:p>
            <a:endParaRPr lang="en-US" sz="11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US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2000" dirty="0">
                <a:latin typeface="Arial Black" panose="020B0A04020102020204" pitchFamily="34" charset="0"/>
                <a:cs typeface="Aharoni" panose="02010803020104030203" pitchFamily="2" charset="-79"/>
              </a:rPr>
              <a:t>Order Adam’s Book:</a:t>
            </a:r>
          </a:p>
          <a:p>
            <a:r>
              <a:rPr lang="en-US" sz="2000" i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“A Leader Others Will Follow”</a:t>
            </a:r>
          </a:p>
          <a:p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  AVAILABLE HERE TODAY </a:t>
            </a:r>
          </a:p>
          <a:p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2000" dirty="0">
                <a:latin typeface="Arial Black" panose="020B0A04020102020204" pitchFamily="34" charset="0"/>
                <a:cs typeface="Aharoni" panose="02010803020104030203" pitchFamily="2" charset="-79"/>
              </a:rPr>
              <a:t>Take Adam’s Online Course:</a:t>
            </a:r>
          </a:p>
          <a:p>
            <a:r>
              <a:rPr lang="en-US" sz="2000" i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“The Skill of Influence Course”</a:t>
            </a:r>
          </a:p>
          <a:p>
            <a:r>
              <a:rPr lang="en-US" dirty="0">
                <a:latin typeface="Arial Black" panose="020B0A04020102020204" pitchFamily="34" charset="0"/>
                <a:cs typeface="Aharoni" panose="02010803020104030203" pitchFamily="2" charset="-79"/>
              </a:rPr>
              <a:t>  visit: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adamwhitespeaks.com</a:t>
            </a:r>
          </a:p>
          <a:p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2000" dirty="0">
                <a:latin typeface="Arial Black" panose="020B0A04020102020204" pitchFamily="34" charset="0"/>
                <a:cs typeface="Aharoni" panose="02010803020104030203" pitchFamily="2" charset="-79"/>
              </a:rPr>
              <a:t>Take Adam’s Online Course: </a:t>
            </a:r>
          </a:p>
          <a:p>
            <a:r>
              <a:rPr lang="en-US" sz="2000" i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“The 8 Drivers of Human Behavior”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</a:t>
            </a:r>
            <a:r>
              <a:rPr lang="en-US" dirty="0">
                <a:latin typeface="Arial Black" panose="020B0A04020102020204" pitchFamily="34" charset="0"/>
                <a:cs typeface="Aharoni" panose="02010803020104030203" pitchFamily="2" charset="-79"/>
              </a:rPr>
              <a:t>visit: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adamwhitespeaks.com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EAE26-4650-4ADF-9544-BD53B7B45487}"/>
              </a:ext>
            </a:extLst>
          </p:cNvPr>
          <p:cNvSpPr txBox="1"/>
          <p:nvPr/>
        </p:nvSpPr>
        <p:spPr>
          <a:xfrm>
            <a:off x="228600" y="5488521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ea typeface="Tahoma" panose="020B0604030504040204" pitchFamily="34" charset="0"/>
                <a:cs typeface="Tahoma" panose="020B0604030504040204" pitchFamily="34" charset="0"/>
              </a:rPr>
              <a:t>ADAMWHITE</a:t>
            </a:r>
          </a:p>
          <a:p>
            <a:pPr algn="ctr"/>
            <a:r>
              <a:rPr lang="en-US" b="1" spc="60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Purpose-Driven Leadership</a:t>
            </a:r>
          </a:p>
          <a:p>
            <a:pPr algn="ctr"/>
            <a:r>
              <a:rPr lang="en-US" sz="1600" b="1" spc="600" dirty="0">
                <a:solidFill>
                  <a:srgbClr val="60C85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adamwhitespeaks.com</a:t>
            </a:r>
          </a:p>
          <a:p>
            <a:pPr algn="ctr"/>
            <a:r>
              <a:rPr 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Leadership Authority | Motivational Speaker | Author | Strategist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2065"/>
            <a:ext cx="2819400" cy="1585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76378"/>
            <a:ext cx="2819400" cy="1413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40" y="0"/>
            <a:ext cx="2153894" cy="2414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069"/>
            <a:ext cx="2153894" cy="2414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86" y="99689"/>
            <a:ext cx="2153894" cy="2414629"/>
          </a:xfrm>
          <a:prstGeom prst="rect">
            <a:avLst/>
          </a:prstGeom>
        </p:spPr>
      </p:pic>
      <p:sp>
        <p:nvSpPr>
          <p:cNvPr id="10" name="Flowchart: Stored Data 9">
            <a:extLst>
              <a:ext uri="{FF2B5EF4-FFF2-40B4-BE49-F238E27FC236}">
                <a16:creationId xmlns:a16="http://schemas.microsoft.com/office/drawing/2014/main" id="{5A38481F-8EDD-4BA0-AF54-695F203AD13B}"/>
              </a:ext>
            </a:extLst>
          </p:cNvPr>
          <p:cNvSpPr/>
          <p:nvPr/>
        </p:nvSpPr>
        <p:spPr>
          <a:xfrm rot="16200000">
            <a:off x="4441734" y="806609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096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857579"/>
            <a:ext cx="86897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What must WE be able to influence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4678" y="78647"/>
            <a:ext cx="8175088" cy="77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48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THE DIRECTION</a:t>
            </a: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AND</a:t>
            </a: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OUTCOME OF OUR LIVES</a:t>
            </a:r>
          </a:p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ourselves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96799EAC-47D2-4BA5-91F5-8633DBD49C58}"/>
              </a:ext>
            </a:extLst>
          </p:cNvPr>
          <p:cNvSpPr/>
          <p:nvPr/>
        </p:nvSpPr>
        <p:spPr>
          <a:xfrm rot="16200000">
            <a:off x="4408712" y="10446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D67F9-7173-4B50-9ADB-CBF9F90416DC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500774" y="1233000"/>
            <a:ext cx="8175088" cy="4802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The direction and outcomes of those we lead and want to influence</a:t>
            </a:r>
          </a:p>
          <a:p>
            <a:pPr marL="0" indent="0" algn="ctr">
              <a:buNone/>
            </a:pPr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(customers, employees, family members)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600" b="1" dirty="0">
              <a:solidFill>
                <a:srgbClr val="05021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641701"/>
            <a:ext cx="85373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What must WE be able to influence</a:t>
            </a: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97C43969-78E6-422E-9CEA-D58F7EAB269F}"/>
              </a:ext>
            </a:extLst>
          </p:cNvPr>
          <p:cNvSpPr/>
          <p:nvPr/>
        </p:nvSpPr>
        <p:spPr>
          <a:xfrm rot="16200000">
            <a:off x="4441734" y="1183266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75B8D-C986-4A7B-8572-C6C07A0C39AC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94678" y="909059"/>
            <a:ext cx="8175088" cy="3586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11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The direction and outcomes of our organization and business</a:t>
            </a:r>
          </a:p>
          <a:p>
            <a:pPr marL="0" indent="0" algn="ctr">
              <a:buNone/>
            </a:pPr>
            <a:endParaRPr lang="en-US" sz="4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6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144"/>
            <a:ext cx="8537383" cy="566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What must WE be able to influence</a:t>
            </a: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F29B4506-DDC1-4D39-BDB2-4CE16A9510E9}"/>
              </a:ext>
            </a:extLst>
          </p:cNvPr>
          <p:cNvSpPr/>
          <p:nvPr/>
        </p:nvSpPr>
        <p:spPr>
          <a:xfrm rot="16200000">
            <a:off x="4421289" y="1226230"/>
            <a:ext cx="280977" cy="9164445"/>
          </a:xfrm>
          <a:prstGeom prst="flowChartOnlineStorage">
            <a:avLst/>
          </a:prstGeom>
          <a:gradFill flip="none" rotWithShape="1">
            <a:gsLst>
              <a:gs pos="48052">
                <a:schemeClr val="bg1"/>
              </a:gs>
              <a:gs pos="61000">
                <a:schemeClr val="bg1">
                  <a:lumMod val="85000"/>
                </a:schemeClr>
              </a:gs>
              <a:gs pos="35000">
                <a:schemeClr val="bg1">
                  <a:lumMod val="75000"/>
                </a:schemeClr>
              </a:gs>
              <a:gs pos="8000">
                <a:srgbClr val="60C858"/>
              </a:gs>
              <a:gs pos="0">
                <a:schemeClr val="tx1">
                  <a:lumMod val="50000"/>
                  <a:lumOff val="50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85000">
                <a:srgbClr val="60C85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2E653-B86A-4950-B2C9-991143DC7B8E}"/>
              </a:ext>
            </a:extLst>
          </p:cNvPr>
          <p:cNvSpPr txBox="1"/>
          <p:nvPr/>
        </p:nvSpPr>
        <p:spPr>
          <a:xfrm>
            <a:off x="5790828" y="6324600"/>
            <a:ext cx="31780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45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500" b="1" spc="6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ADAM</a:t>
            </a:r>
            <a:r>
              <a:rPr lang="en-US" sz="1500" b="1" spc="600" dirty="0"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  <a:p>
            <a:pPr algn="r">
              <a:lnSpc>
                <a:spcPts val="1500"/>
              </a:lnSpc>
            </a:pPr>
            <a:r>
              <a:rPr lang="en-US" sz="1400" b="1" spc="300" dirty="0">
                <a:solidFill>
                  <a:srgbClr val="348B2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spc="300" dirty="0">
                <a:solidFill>
                  <a:srgbClr val="348B2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adamwhitespeaks.com</a:t>
            </a:r>
            <a:endParaRPr lang="en-US" sz="1600" spc="300" dirty="0">
              <a:solidFill>
                <a:srgbClr val="348B2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1758</Words>
  <Application>Microsoft Office PowerPoint</Application>
  <PresentationFormat>On-screen Show (4:3)</PresentationFormat>
  <Paragraphs>443</Paragraphs>
  <Slides>64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Aharoni</vt:lpstr>
      <vt:lpstr>Arial</vt:lpstr>
      <vt:lpstr>Arial Black</vt:lpstr>
      <vt:lpstr>Calibri</vt:lpstr>
      <vt:lpstr>Century Gothic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The Tools of Influence </vt:lpstr>
      <vt:lpstr>PowerPoint Presentation</vt:lpstr>
      <vt:lpstr>AS LEADERS  WHAT MUST WE INFLUENCE?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Influences Human Behavior?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MOTIVATING PEOPLE</vt:lpstr>
      <vt:lpstr>MOTIVATING PEOPLE</vt:lpstr>
      <vt:lpstr>MOTIVATING MANAGERS</vt:lpstr>
      <vt:lpstr>MOTIVATING MANAGERS</vt:lpstr>
      <vt:lpstr>MOTIVATING MANAGERS</vt:lpstr>
      <vt:lpstr>MOTIVATING MANAGERS</vt:lpstr>
      <vt:lpstr>MOTIVATING MANAGERS</vt:lpstr>
      <vt:lpstr>MOTIVATING MANAGERS</vt:lpstr>
      <vt:lpstr>MOTIVATING MANAGERS</vt:lpstr>
      <vt:lpstr>MOTIVATING PEOPLE</vt:lpstr>
      <vt:lpstr>MOTIVATING MANAGERS</vt:lpstr>
      <vt:lpstr>MOTIVATING MANAGERS</vt:lpstr>
      <vt:lpstr>MOTIVATING MANAGERS</vt:lpstr>
      <vt:lpstr>MOTIVATING MANAGERS</vt:lpstr>
      <vt:lpstr>PURPOSE &amp; MEANING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will all have to answer life’s  most important questions…</vt:lpstr>
      <vt:lpstr>PowerPoint Presentation</vt:lpstr>
    </vt:vector>
  </TitlesOfParts>
  <Company>Ford Motor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Adam (A.)</dc:creator>
  <cp:lastModifiedBy> </cp:lastModifiedBy>
  <cp:revision>266</cp:revision>
  <dcterms:created xsi:type="dcterms:W3CDTF">2017-04-21T15:16:24Z</dcterms:created>
  <dcterms:modified xsi:type="dcterms:W3CDTF">2018-09-17T21:11:52Z</dcterms:modified>
</cp:coreProperties>
</file>