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4"/>
  </p:notesMasterIdLst>
  <p:sldIdLst>
    <p:sldId id="626" r:id="rId2"/>
    <p:sldId id="700" r:id="rId3"/>
    <p:sldId id="630" r:id="rId4"/>
    <p:sldId id="424" r:id="rId5"/>
    <p:sldId id="598" r:id="rId6"/>
    <p:sldId id="701" r:id="rId7"/>
    <p:sldId id="698" r:id="rId8"/>
    <p:sldId id="678" r:id="rId9"/>
    <p:sldId id="679" r:id="rId10"/>
    <p:sldId id="680" r:id="rId11"/>
    <p:sldId id="685" r:id="rId12"/>
    <p:sldId id="68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11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67084" autoAdjust="0"/>
  </p:normalViewPr>
  <p:slideViewPr>
    <p:cSldViewPr>
      <p:cViewPr varScale="1">
        <p:scale>
          <a:sx n="58" d="100"/>
          <a:sy n="58" d="100"/>
        </p:scale>
        <p:origin x="2165" y="53"/>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notesViewPr>
    <p:cSldViewPr>
      <p:cViewPr varScale="1">
        <p:scale>
          <a:sx n="51" d="100"/>
          <a:sy n="51" d="100"/>
        </p:scale>
        <p:origin x="-2669"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287F3F4-7ADC-4E64-8196-222D4F1C08A9}" type="datetimeFigureOut">
              <a:rPr lang="en-US" smtClean="0"/>
              <a:t>5/13/2019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CA301E-99C0-4B58-9BB9-532FBDBA646B}" type="slidenum">
              <a:rPr lang="en-US" smtClean="0"/>
              <a:t>‹#›</a:t>
            </a:fld>
            <a:endParaRPr lang="en-US" dirty="0"/>
          </a:p>
        </p:txBody>
      </p:sp>
    </p:spTree>
    <p:extLst>
      <p:ext uri="{BB962C8B-B14F-4D97-AF65-F5344CB8AC3E}">
        <p14:creationId xmlns:p14="http://schemas.microsoft.com/office/powerpoint/2010/main" val="334549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135000"/>
              </a:lnSpc>
              <a:spcBef>
                <a:spcPct val="0"/>
              </a:spcBef>
            </a:pPr>
            <a:endParaRPr lang="en-US" dirty="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D4172B-2398-46BB-8F4E-A5E0020FB9E6}" type="slidenum">
              <a:rPr lang="en-US" smtClean="0"/>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10</a:t>
            </a:fld>
            <a:endParaRPr lang="en-US" dirty="0"/>
          </a:p>
        </p:txBody>
      </p:sp>
    </p:spTree>
    <p:extLst>
      <p:ext uri="{BB962C8B-B14F-4D97-AF65-F5344CB8AC3E}">
        <p14:creationId xmlns:p14="http://schemas.microsoft.com/office/powerpoint/2010/main" val="2193739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11</a:t>
            </a:fld>
            <a:endParaRPr lang="en-US" dirty="0"/>
          </a:p>
        </p:txBody>
      </p:sp>
    </p:spTree>
    <p:extLst>
      <p:ext uri="{BB962C8B-B14F-4D97-AF65-F5344CB8AC3E}">
        <p14:creationId xmlns:p14="http://schemas.microsoft.com/office/powerpoint/2010/main" val="2139991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402D78-95D5-4B35-AFBA-7A12F98FCA43}"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527530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5436C67C-3FD5-43DF-906C-0E978D35A63F}"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fld id="{D0A66B2D-AFF1-436C-9EF5-3006B8186B1E}"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fld id="{861C3C59-DBB2-4672-98C5-6FB36C2B4743}" type="slidenum">
              <a:rPr lang="en-US">
                <a:solidFill>
                  <a:prstClr val="black"/>
                </a:solidFill>
              </a:rPr>
              <a:pPr>
                <a:def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5</a:t>
            </a:fld>
            <a:endParaRPr lang="en-US" dirty="0"/>
          </a:p>
        </p:txBody>
      </p:sp>
    </p:spTree>
    <p:extLst>
      <p:ext uri="{BB962C8B-B14F-4D97-AF65-F5344CB8AC3E}">
        <p14:creationId xmlns:p14="http://schemas.microsoft.com/office/powerpoint/2010/main" val="1982967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6</a:t>
            </a:fld>
            <a:endParaRPr lang="en-US" dirty="0"/>
          </a:p>
        </p:txBody>
      </p:sp>
    </p:spTree>
    <p:extLst>
      <p:ext uri="{BB962C8B-B14F-4D97-AF65-F5344CB8AC3E}">
        <p14:creationId xmlns:p14="http://schemas.microsoft.com/office/powerpoint/2010/main" val="3372585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224439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CA301E-99C0-4B58-9BB9-532FBDBA646B}" type="slidenum">
              <a:rPr lang="en-US" smtClean="0"/>
              <a:t>8</a:t>
            </a:fld>
            <a:endParaRPr lang="en-US" dirty="0"/>
          </a:p>
        </p:txBody>
      </p:sp>
    </p:spTree>
    <p:extLst>
      <p:ext uri="{BB962C8B-B14F-4D97-AF65-F5344CB8AC3E}">
        <p14:creationId xmlns:p14="http://schemas.microsoft.com/office/powerpoint/2010/main" val="317463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A49DCA-BB7E-4D71-A79A-C84DAA862946}" type="slidenum">
              <a:rPr lang="en-US" smtClean="0"/>
              <a:t>9</a:t>
            </a:fld>
            <a:endParaRPr lang="en-US" dirty="0"/>
          </a:p>
        </p:txBody>
      </p:sp>
    </p:spTree>
    <p:extLst>
      <p:ext uri="{BB962C8B-B14F-4D97-AF65-F5344CB8AC3E}">
        <p14:creationId xmlns:p14="http://schemas.microsoft.com/office/powerpoint/2010/main" val="29589741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4000"/>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4" name="Picture 6"/>
          <p:cNvPicPr>
            <a:picLocks noChangeAspect="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7543800" y="5486400"/>
            <a:ext cx="11430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724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marL="742950" indent="-285750">
              <a:buSzPct val="80000"/>
              <a:buFont typeface="Arial" panose="020B0604020202020204" pitchFamily="34" charset="0"/>
              <a:buChar char="•"/>
              <a:defRPr/>
            </a:lvl2pPr>
            <a:lvl3pPr marL="1143000" indent="-228600">
              <a:buFont typeface="Wingdings" pitchFamily="2" charset="2"/>
              <a:buChar char="ü"/>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46077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5791200"/>
            <a:ext cx="2133600" cy="365125"/>
          </a:xfrm>
          <a:prstGeom prst="rect">
            <a:avLst/>
          </a:prstGeom>
        </p:spPr>
        <p:txBody>
          <a:bodyPr/>
          <a:lstStyle>
            <a:lvl1pPr>
              <a:defRPr/>
            </a:lvl1pPr>
          </a:lstStyle>
          <a:p>
            <a:fld id="{8A88B76A-3E24-479D-A311-0EA7F5F2EDA4}" type="datetimeFigureOut">
              <a:rPr lang="en-US" smtClean="0"/>
              <a:t>5/13/2019</a:t>
            </a:fld>
            <a:endParaRPr lang="en-US" dirty="0"/>
          </a:p>
        </p:txBody>
      </p:sp>
      <p:sp>
        <p:nvSpPr>
          <p:cNvPr id="5" name="Footer Placeholder 4"/>
          <p:cNvSpPr>
            <a:spLocks noGrp="1"/>
          </p:cNvSpPr>
          <p:nvPr>
            <p:ph type="ftr" sz="quarter" idx="11"/>
          </p:nvPr>
        </p:nvSpPr>
        <p:spPr>
          <a:xfrm>
            <a:off x="3124200" y="5791200"/>
            <a:ext cx="2895600" cy="365125"/>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781800" y="6096000"/>
            <a:ext cx="2133600" cy="365125"/>
          </a:xfrm>
          <a:prstGeom prst="rect">
            <a:avLst/>
          </a:prstGeom>
        </p:spPr>
        <p:txBody>
          <a:bodyPr/>
          <a:lstStyle>
            <a:lvl1pPr>
              <a:defRPr/>
            </a:lvl1pPr>
          </a:lstStyle>
          <a:p>
            <a:fld id="{577EA700-EB18-479D-B1A7-67DC9707F5EC}" type="slidenum">
              <a:rPr lang="en-US" smtClean="0"/>
              <a:t>‹#›</a:t>
            </a:fld>
            <a:endParaRPr lang="en-US" dirty="0"/>
          </a:p>
        </p:txBody>
      </p:sp>
    </p:spTree>
    <p:extLst>
      <p:ext uri="{BB962C8B-B14F-4D97-AF65-F5344CB8AC3E}">
        <p14:creationId xmlns:p14="http://schemas.microsoft.com/office/powerpoint/2010/main" val="1915600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221163"/>
          </a:xfrm>
        </p:spPr>
        <p:txBody>
          <a:bodyPr/>
          <a:lstStyle>
            <a:lvl1pPr>
              <a:defRPr sz="2800"/>
            </a:lvl1pPr>
            <a:lvl2pPr marL="742950" indent="-285750">
              <a:buSzPct val="80000"/>
              <a:buFont typeface="Courier New" pitchFamily="49" charset="0"/>
              <a:buChar char="o"/>
              <a:defRPr sz="2400"/>
            </a:lvl2pPr>
            <a:lvl3pPr marL="1143000" indent="-228600">
              <a:buFont typeface="Wingdings" pitchFamily="2" charset="2"/>
              <a:buChar cha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05000"/>
            <a:ext cx="4038600" cy="4221163"/>
          </a:xfrm>
        </p:spPr>
        <p:txBody>
          <a:bodyPr/>
          <a:lstStyle>
            <a:lvl1pPr>
              <a:defRPr sz="2800"/>
            </a:lvl1pPr>
            <a:lvl2pPr marL="742950" indent="-285750">
              <a:buSzPct val="80000"/>
              <a:buFont typeface="Courier New" pitchFamily="49" charset="0"/>
              <a:buChar char="o"/>
              <a:defRPr sz="2400"/>
            </a:lvl2pPr>
            <a:lvl3pPr marL="1143000" indent="-228600">
              <a:buFont typeface="Wingdings" pitchFamily="2" charset="2"/>
              <a:buChar cha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457200" y="5791200"/>
            <a:ext cx="2133600" cy="365125"/>
          </a:xfrm>
          <a:prstGeom prst="rect">
            <a:avLst/>
          </a:prstGeom>
        </p:spPr>
        <p:txBody>
          <a:bodyPr/>
          <a:lstStyle>
            <a:lvl1pPr>
              <a:defRPr/>
            </a:lvl1pPr>
          </a:lstStyle>
          <a:p>
            <a:fld id="{8A88B76A-3E24-479D-A311-0EA7F5F2EDA4}" type="datetimeFigureOut">
              <a:rPr lang="en-US" smtClean="0"/>
              <a:t>5/13/2019</a:t>
            </a:fld>
            <a:endParaRPr lang="en-US" dirty="0"/>
          </a:p>
        </p:txBody>
      </p:sp>
      <p:sp>
        <p:nvSpPr>
          <p:cNvPr id="6" name="Footer Placeholder 4"/>
          <p:cNvSpPr>
            <a:spLocks noGrp="1"/>
          </p:cNvSpPr>
          <p:nvPr>
            <p:ph type="ftr" sz="quarter" idx="11"/>
          </p:nvPr>
        </p:nvSpPr>
        <p:spPr>
          <a:xfrm>
            <a:off x="3124200" y="5791200"/>
            <a:ext cx="2895600" cy="365125"/>
          </a:xfrm>
          <a:prstGeom prst="rect">
            <a:avLst/>
          </a:prstGeom>
        </p:spPr>
        <p:txBody>
          <a:bodyPr/>
          <a:lstStyle>
            <a:lvl1pPr>
              <a:defRPr/>
            </a:lvl1pPr>
          </a:lstStyle>
          <a:p>
            <a:endParaRPr lang="en-US" dirty="0"/>
          </a:p>
        </p:txBody>
      </p:sp>
      <p:sp>
        <p:nvSpPr>
          <p:cNvPr id="7" name="Slide Number Placeholder 5"/>
          <p:cNvSpPr>
            <a:spLocks noGrp="1"/>
          </p:cNvSpPr>
          <p:nvPr>
            <p:ph type="sldNum" sz="quarter" idx="12"/>
          </p:nvPr>
        </p:nvSpPr>
        <p:spPr>
          <a:xfrm>
            <a:off x="6781800" y="6096000"/>
            <a:ext cx="2133600" cy="365125"/>
          </a:xfrm>
          <a:prstGeom prst="rect">
            <a:avLst/>
          </a:prstGeom>
        </p:spPr>
        <p:txBody>
          <a:bodyPr/>
          <a:lstStyle>
            <a:lvl1pPr>
              <a:defRPr/>
            </a:lvl1pPr>
          </a:lstStyle>
          <a:p>
            <a:fld id="{577EA700-EB18-479D-B1A7-67DC9707F5EC}" type="slidenum">
              <a:rPr lang="en-US" smtClean="0"/>
              <a:t>‹#›</a:t>
            </a:fld>
            <a:endParaRPr lang="en-US" dirty="0"/>
          </a:p>
        </p:txBody>
      </p:sp>
    </p:spTree>
    <p:extLst>
      <p:ext uri="{BB962C8B-B14F-4D97-AF65-F5344CB8AC3E}">
        <p14:creationId xmlns:p14="http://schemas.microsoft.com/office/powerpoint/2010/main" val="14068878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6096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xStyles>
    <p:titleStyle>
      <a:lvl1pPr algn="l" rtl="0" eaLnBrk="1" fontAlgn="base" hangingPunct="1">
        <a:spcBef>
          <a:spcPct val="0"/>
        </a:spcBef>
        <a:spcAft>
          <a:spcPct val="0"/>
        </a:spcAft>
        <a:defRPr sz="3200" kern="1200">
          <a:solidFill>
            <a:schemeClr val="tx1"/>
          </a:solidFill>
          <a:latin typeface="Times New Roman" pitchFamily="18" charset="0"/>
          <a:ea typeface="+mj-ea"/>
          <a:cs typeface="Times New Roman" pitchFamily="18" charset="0"/>
        </a:defRPr>
      </a:lvl1pPr>
      <a:lvl2pPr algn="l" rtl="0" eaLnBrk="1" fontAlgn="base" hangingPunct="1">
        <a:spcBef>
          <a:spcPct val="0"/>
        </a:spcBef>
        <a:spcAft>
          <a:spcPct val="0"/>
        </a:spcAft>
        <a:defRPr sz="4400">
          <a:solidFill>
            <a:schemeClr val="tx1"/>
          </a:solidFill>
          <a:latin typeface="Times New Roman" pitchFamily="18" charset="0"/>
          <a:cs typeface="Times New Roman" pitchFamily="18" charset="0"/>
        </a:defRPr>
      </a:lvl2pPr>
      <a:lvl3pPr algn="l" rtl="0" eaLnBrk="1" fontAlgn="base" hangingPunct="1">
        <a:spcBef>
          <a:spcPct val="0"/>
        </a:spcBef>
        <a:spcAft>
          <a:spcPct val="0"/>
        </a:spcAft>
        <a:defRPr sz="4400">
          <a:solidFill>
            <a:schemeClr val="tx1"/>
          </a:solidFill>
          <a:latin typeface="Times New Roman" pitchFamily="18" charset="0"/>
          <a:cs typeface="Times New Roman" pitchFamily="18" charset="0"/>
        </a:defRPr>
      </a:lvl3pPr>
      <a:lvl4pPr algn="l" rtl="0" eaLnBrk="1" fontAlgn="base" hangingPunct="1">
        <a:spcBef>
          <a:spcPct val="0"/>
        </a:spcBef>
        <a:spcAft>
          <a:spcPct val="0"/>
        </a:spcAft>
        <a:defRPr sz="4400">
          <a:solidFill>
            <a:schemeClr val="tx1"/>
          </a:solidFill>
          <a:latin typeface="Times New Roman" pitchFamily="18" charset="0"/>
          <a:cs typeface="Times New Roman" pitchFamily="18" charset="0"/>
        </a:defRPr>
      </a:lvl4pPr>
      <a:lvl5pPr algn="l" rtl="0" eaLnBrk="1" fontAlgn="base" hangingPunct="1">
        <a:spcBef>
          <a:spcPct val="0"/>
        </a:spcBef>
        <a:spcAft>
          <a:spcPct val="0"/>
        </a:spcAft>
        <a:defRPr sz="4400">
          <a:solidFill>
            <a:schemeClr val="tx1"/>
          </a:solidFill>
          <a:latin typeface="Times New Roman" pitchFamily="18" charset="0"/>
          <a:cs typeface="Times New Roman" pitchFamily="18" charset="0"/>
        </a:defRPr>
      </a:lvl5pPr>
      <a:lvl6pPr marL="4572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6pPr>
      <a:lvl7pPr marL="9144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7pPr>
      <a:lvl8pPr marL="13716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8pPr>
      <a:lvl9pPr marL="1828800" algn="ctr" rtl="0" eaLnBrk="1" fontAlgn="base" hangingPunct="1">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Wingdings" panose="05000000000000000000" pitchFamily="2" charset="2"/>
        <a:buChar char="§"/>
        <a:defRPr sz="20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SzPct val="80000"/>
        <a:buFont typeface="Arial" panose="020B0604020202020204" pitchFamily="34" charset="0"/>
        <a:buChar char="•"/>
        <a:defRPr sz="1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Wingdings" pitchFamily="2" charset="2"/>
        <a:buChar char="ü"/>
        <a:defRPr sz="16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Wingdings" panose="05000000000000000000" pitchFamily="2" charset="2"/>
        <a:buChar char="Ø"/>
        <a:defRPr sz="14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anet.Hunter@novitas-solutions.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Stephanie.Portzline@novitas-solutions.com" TargetMode="External"/><Relationship Id="rId4" Type="http://schemas.openxmlformats.org/officeDocument/2006/relationships/hyperlink" Target="mailto:janice.mumma@novitas-solution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ms.gov/Medicare/Medicare-Fee-for-Service-Payment/PhysicianFeeSched/Downloads/E-M-Visit-FAQs-PF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cms.gov/Outreach-and-Education/Medicare-Learning-Network-MLN/MLNMattersArticles/Downloads/MM11063.pdf"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cms.gov/About-CMS/Story-Page/CY-19-PFS-Final-Rule-PPT.pdf" TargetMode="External"/><Relationship Id="rId3" Type="http://schemas.openxmlformats.org/officeDocument/2006/relationships/hyperlink" Target="https://www.cms.gov/Outreach-and-Education/Outreach/Partnerships/POPSeptember2018Newsletter.pdf" TargetMode="External"/><Relationship Id="rId7" Type="http://schemas.openxmlformats.org/officeDocument/2006/relationships/hyperlink" Target="https://www.youtube.com/watch?v=B0BZmGYpYFU&amp;feature=youtu.be" TargetMode="External"/><Relationship Id="rId12" Type="http://schemas.openxmlformats.org/officeDocument/2006/relationships/hyperlink" Target="https://qpp.cms.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youtube.com/watch?v=W2QBTQNxfSY&amp;feature=youtu.be" TargetMode="External"/><Relationship Id="rId11" Type="http://schemas.openxmlformats.org/officeDocument/2006/relationships/hyperlink" Target="https://www.cms.gov/About-CMS/Story-Page/patients-over-paperwork-nursing-home.pdf" TargetMode="External"/><Relationship Id="rId5" Type="http://schemas.openxmlformats.org/officeDocument/2006/relationships/hyperlink" Target="https://www.cms.gov/Research-Statistics-Data-and-Systems/Monitoring-Programs/Medicare-FFS-Compliance-Programs/Medical-Review/Targeted-Probe-and-EducateTPE.html" TargetMode="External"/><Relationship Id="rId10" Type="http://schemas.openxmlformats.org/officeDocument/2006/relationships/hyperlink" Target="https://www.cms.gov/About-CMS/Story-Page/Challenges-for-beneficiary-care-transitions.pdf" TargetMode="External"/><Relationship Id="rId4" Type="http://schemas.openxmlformats.org/officeDocument/2006/relationships/hyperlink" Target="https://www.cms.gov/Research-Statistics-Data-and-Systems/Monitoring-Programs/Medicare-FFS-Compliance-Programs/SimplifyingRequirements.html" TargetMode="External"/><Relationship Id="rId9" Type="http://schemas.openxmlformats.org/officeDocument/2006/relationships/hyperlink" Target="https://www.cms.gov/About-CMS/Story-Page/2019-Medicare-PFS-proposed-rule-slid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novitas-solutions.com/webcenter/portal/MedicareJH/pagebyid?contentId=0008181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p:spPr>
        <p:txBody>
          <a:bodyPr>
            <a:normAutofit/>
          </a:bodyPr>
          <a:lstStyle/>
          <a:p>
            <a:br>
              <a:rPr lang="en-US" dirty="0"/>
            </a:br>
            <a:r>
              <a:rPr lang="en-US" dirty="0"/>
              <a:t>Colorado Payer Day 2019</a:t>
            </a:r>
          </a:p>
        </p:txBody>
      </p:sp>
      <p:sp>
        <p:nvSpPr>
          <p:cNvPr id="6147" name="Subtitle 2"/>
          <p:cNvSpPr>
            <a:spLocks noGrp="1"/>
          </p:cNvSpPr>
          <p:nvPr>
            <p:ph type="subTitle" idx="1"/>
          </p:nvPr>
        </p:nvSpPr>
        <p:spPr/>
        <p:txBody>
          <a:bodyPr/>
          <a:lstStyle/>
          <a:p>
            <a:r>
              <a:rPr lang="en-US" dirty="0"/>
              <a:t>Lone Tree, CO</a:t>
            </a:r>
          </a:p>
          <a:p>
            <a:r>
              <a:rPr lang="en-US" dirty="0"/>
              <a:t>May 15, 2019</a:t>
            </a:r>
          </a:p>
        </p:txBody>
      </p:sp>
    </p:spTree>
    <p:extLst>
      <p:ext uri="{BB962C8B-B14F-4D97-AF65-F5344CB8AC3E}">
        <p14:creationId xmlns:p14="http://schemas.microsoft.com/office/powerpoint/2010/main" val="4111822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Novitas eNews – Subscribe Now!</a:t>
            </a:r>
          </a:p>
        </p:txBody>
      </p:sp>
      <p:sp>
        <p:nvSpPr>
          <p:cNvPr id="5" name="Content Placeholder 4"/>
          <p:cNvSpPr>
            <a:spLocks noGrp="1"/>
          </p:cNvSpPr>
          <p:nvPr>
            <p:ph sz="half" idx="1"/>
          </p:nvPr>
        </p:nvSpPr>
        <p:spPr>
          <a:xfrm>
            <a:off x="228600" y="2514600"/>
            <a:ext cx="4038600" cy="3352800"/>
          </a:xfrm>
        </p:spPr>
        <p:txBody>
          <a:bodyPr/>
          <a:lstStyle/>
          <a:p>
            <a:r>
              <a:rPr lang="en-US" sz="2000" dirty="0"/>
              <a:t>Receive current updates directly from Novitas Solutions:</a:t>
            </a:r>
          </a:p>
          <a:p>
            <a:pPr lvl="1">
              <a:buFont typeface="Arial" panose="020B0604020202020204" pitchFamily="34" charset="0"/>
              <a:buChar char="•"/>
            </a:pPr>
            <a:r>
              <a:rPr lang="en-US" sz="1800" dirty="0"/>
              <a:t>JH </a:t>
            </a:r>
          </a:p>
          <a:p>
            <a:pPr lvl="1">
              <a:buFont typeface="Arial" panose="020B0604020202020204" pitchFamily="34" charset="0"/>
              <a:buChar char="•"/>
            </a:pPr>
            <a:r>
              <a:rPr lang="en-US" sz="1800" dirty="0"/>
              <a:t>Part A and Part B News </a:t>
            </a:r>
          </a:p>
          <a:p>
            <a:pPr lvl="1">
              <a:buFont typeface="Arial" panose="020B0604020202020204" pitchFamily="34" charset="0"/>
              <a:buChar char="•"/>
            </a:pPr>
            <a:r>
              <a:rPr lang="en-US" sz="1800" dirty="0"/>
              <a:t>Issued every Tuesday and Friday </a:t>
            </a:r>
          </a:p>
          <a:p>
            <a:pPr lvl="1">
              <a:buFont typeface="Arial" panose="020B0604020202020204" pitchFamily="34" charset="0"/>
              <a:buChar char="•"/>
            </a:pPr>
            <a:r>
              <a:rPr lang="en-US" sz="1800" dirty="0"/>
              <a:t>CMS MLN Connects issued Thursdays </a:t>
            </a:r>
          </a:p>
          <a:p>
            <a:pPr marL="0" indent="0">
              <a:buNone/>
            </a:pPr>
            <a:endParaRPr lang="en-US" dirty="0"/>
          </a:p>
        </p:txBody>
      </p:sp>
      <p:sp>
        <p:nvSpPr>
          <p:cNvPr id="6" name="Content Placeholder 5"/>
          <p:cNvSpPr>
            <a:spLocks noGrp="1"/>
          </p:cNvSpPr>
          <p:nvPr>
            <p:ph sz="half" idx="2"/>
          </p:nvPr>
        </p:nvSpPr>
        <p:spPr>
          <a:xfrm>
            <a:off x="4572000" y="2514600"/>
            <a:ext cx="4038600" cy="3657600"/>
          </a:xfrm>
        </p:spPr>
        <p:txBody>
          <a:bodyPr/>
          <a:lstStyle/>
          <a:p>
            <a:r>
              <a:rPr lang="en-US" sz="2000" dirty="0"/>
              <a:t>Choose the line of business and topics </a:t>
            </a:r>
            <a:r>
              <a:rPr lang="en-US" sz="2000" i="1" dirty="0"/>
              <a:t>YOU NEED: </a:t>
            </a:r>
          </a:p>
          <a:p>
            <a:pPr lvl="1">
              <a:buFont typeface="Arial" panose="020B0604020202020204" pitchFamily="34" charset="0"/>
              <a:buChar char="•"/>
            </a:pPr>
            <a:r>
              <a:rPr lang="en-US" sz="1800" dirty="0"/>
              <a:t>Novitasphere	 </a:t>
            </a:r>
          </a:p>
          <a:p>
            <a:pPr lvl="1">
              <a:buFont typeface="Arial" panose="020B0604020202020204" pitchFamily="34" charset="0"/>
              <a:buChar char="•"/>
            </a:pPr>
            <a:r>
              <a:rPr lang="en-US" sz="1800" dirty="0"/>
              <a:t>Part A News</a:t>
            </a:r>
          </a:p>
          <a:p>
            <a:pPr lvl="1">
              <a:buFont typeface="Arial" panose="020B0604020202020204" pitchFamily="34" charset="0"/>
              <a:buChar char="•"/>
            </a:pPr>
            <a:r>
              <a:rPr lang="en-US" sz="1800" dirty="0"/>
              <a:t>Part B News </a:t>
            </a:r>
          </a:p>
          <a:p>
            <a:pPr lvl="1">
              <a:buFont typeface="Arial" panose="020B0604020202020204" pitchFamily="34" charset="0"/>
              <a:buChar char="•"/>
            </a:pPr>
            <a:r>
              <a:rPr lang="en-US" sz="1800" dirty="0"/>
              <a:t>Electronic Billing (EDI) </a:t>
            </a:r>
          </a:p>
          <a:p>
            <a:pPr lvl="1">
              <a:buFont typeface="Arial" panose="020B0604020202020204" pitchFamily="34" charset="0"/>
              <a:buChar char="•"/>
            </a:pPr>
            <a:r>
              <a:rPr lang="en-US" sz="1800" dirty="0"/>
              <a:t>ABILITY | PC-ACE </a:t>
            </a:r>
          </a:p>
          <a:p>
            <a:pPr lvl="1">
              <a:buFont typeface="Arial" panose="020B0604020202020204" pitchFamily="34" charset="0"/>
              <a:buChar char="•"/>
            </a:pPr>
            <a:r>
              <a:rPr lang="en-US" sz="1800" dirty="0"/>
              <a:t>Medicare Remit Easy Print (MREP)  </a:t>
            </a:r>
          </a:p>
          <a:p>
            <a:pPr lvl="1">
              <a:buFont typeface="Arial" panose="020B0604020202020204" pitchFamily="34" charset="0"/>
              <a:buChar char="•"/>
            </a:pPr>
            <a:r>
              <a:rPr lang="en-US" sz="1800" dirty="0"/>
              <a:t>Indian Health Services (IHS) </a:t>
            </a:r>
          </a:p>
          <a:p>
            <a:pPr lvl="1"/>
            <a:endParaRPr lang="en-US" sz="1600" i="1" dirty="0"/>
          </a:p>
          <a:p>
            <a:pPr lvl="1"/>
            <a:endParaRPr lang="en-US" sz="1600" i="1" dirty="0"/>
          </a:p>
          <a:p>
            <a:pPr marL="0" indent="0">
              <a:buNone/>
            </a:pPr>
            <a:endParaRPr lang="en-US" sz="2000" i="1" dirty="0"/>
          </a:p>
        </p:txBody>
      </p:sp>
      <p:pic>
        <p:nvPicPr>
          <p:cNvPr id="7" name="Picture 6"/>
          <p:cNvPicPr/>
          <p:nvPr/>
        </p:nvPicPr>
        <p:blipFill rotWithShape="1">
          <a:blip r:embed="rId3"/>
          <a:srcRect l="19618" t="18890" r="2604" b="69166"/>
          <a:stretch/>
        </p:blipFill>
        <p:spPr bwMode="auto">
          <a:xfrm>
            <a:off x="304800" y="1523999"/>
            <a:ext cx="8382000" cy="762001"/>
          </a:xfrm>
          <a:prstGeom prst="rect">
            <a:avLst/>
          </a:prstGeom>
          <a:ln>
            <a:noFill/>
          </a:ln>
          <a:extLst>
            <a:ext uri="{53640926-AAD7-44D8-BBD7-CCE9431645EC}">
              <a14:shadowObscured xmlns:a14="http://schemas.microsoft.com/office/drawing/2010/main"/>
            </a:ext>
          </a:extLst>
        </p:spPr>
      </p:pic>
      <p:sp>
        <p:nvSpPr>
          <p:cNvPr id="2" name="Right Arrow 1"/>
          <p:cNvSpPr/>
          <p:nvPr/>
        </p:nvSpPr>
        <p:spPr>
          <a:xfrm>
            <a:off x="4191000" y="1536697"/>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7419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Discussed E/M Changes for 2019 </a:t>
            </a:r>
          </a:p>
          <a:p>
            <a:r>
              <a:rPr lang="en-US" dirty="0"/>
              <a:t>Stay up to date with the latest Medicare changes by visiting the Novitas Solutions website</a:t>
            </a:r>
          </a:p>
        </p:txBody>
      </p:sp>
    </p:spTree>
    <p:extLst>
      <p:ext uri="{BB962C8B-B14F-4D97-AF65-F5344CB8AC3E}">
        <p14:creationId xmlns:p14="http://schemas.microsoft.com/office/powerpoint/2010/main" val="3110766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a:t>
            </a:r>
          </a:p>
        </p:txBody>
      </p:sp>
      <p:sp>
        <p:nvSpPr>
          <p:cNvPr id="3" name="Content Placeholder 2"/>
          <p:cNvSpPr>
            <a:spLocks noGrp="1"/>
          </p:cNvSpPr>
          <p:nvPr>
            <p:ph idx="1"/>
          </p:nvPr>
        </p:nvSpPr>
        <p:spPr/>
        <p:txBody>
          <a:bodyPr>
            <a:normAutofit/>
          </a:bodyPr>
          <a:lstStyle/>
          <a:p>
            <a:r>
              <a:rPr lang="en-US" sz="1800" dirty="0"/>
              <a:t>Janet Hunter</a:t>
            </a:r>
          </a:p>
          <a:p>
            <a:pPr marL="400050" lvl="2" indent="0">
              <a:buNone/>
            </a:pPr>
            <a:r>
              <a:rPr lang="en-US" sz="1800" dirty="0"/>
              <a:t>Education Specialist, Provider Outreach and Education</a:t>
            </a:r>
          </a:p>
          <a:p>
            <a:pPr marL="400050" lvl="2" indent="0">
              <a:buNone/>
            </a:pPr>
            <a:r>
              <a:rPr lang="en-US" sz="1800" dirty="0">
                <a:hlinkClick r:id="rId3"/>
              </a:rPr>
              <a:t>Janet.Hunter@novitas-solutions.com</a:t>
            </a:r>
            <a:r>
              <a:rPr lang="en-US" sz="1800" dirty="0"/>
              <a:t> </a:t>
            </a:r>
          </a:p>
          <a:p>
            <a:pPr marL="400050" lvl="1" indent="0">
              <a:buNone/>
            </a:pPr>
            <a:r>
              <a:rPr lang="en-US" sz="1900" dirty="0"/>
              <a:t>717-526-6353</a:t>
            </a:r>
            <a:endParaRPr lang="en-US" dirty="0"/>
          </a:p>
          <a:p>
            <a:r>
              <a:rPr lang="en-US" sz="1800" dirty="0"/>
              <a:t>Janice Mumma</a:t>
            </a:r>
          </a:p>
          <a:p>
            <a:pPr marL="400050" lvl="1" indent="0">
              <a:buNone/>
            </a:pPr>
            <a:r>
              <a:rPr lang="en-US" dirty="0"/>
              <a:t>Supervisor, Provider Outreach and Education </a:t>
            </a:r>
          </a:p>
          <a:p>
            <a:pPr marL="400050" lvl="1" indent="0">
              <a:buNone/>
            </a:pPr>
            <a:r>
              <a:rPr lang="en-US" u="sng" dirty="0">
                <a:hlinkClick r:id="rId4"/>
              </a:rPr>
              <a:t>janice.mumma@novitas-solutions.com</a:t>
            </a:r>
            <a:endParaRPr lang="en-US" dirty="0"/>
          </a:p>
          <a:p>
            <a:pPr marL="400050" lvl="1" indent="0">
              <a:buNone/>
            </a:pPr>
            <a:r>
              <a:rPr lang="en-US" dirty="0"/>
              <a:t>717-526-6406</a:t>
            </a:r>
          </a:p>
          <a:p>
            <a:pPr marL="285750"/>
            <a:r>
              <a:rPr lang="en-US" sz="1800" dirty="0"/>
              <a:t>Stephanie Portzline</a:t>
            </a:r>
          </a:p>
          <a:p>
            <a:pPr marL="0" indent="0">
              <a:buNone/>
            </a:pPr>
            <a:r>
              <a:rPr lang="en-US" sz="1800" dirty="0"/>
              <a:t>      Manager, Provider Engagement</a:t>
            </a:r>
          </a:p>
          <a:p>
            <a:pPr marL="0" indent="0">
              <a:buNone/>
            </a:pPr>
            <a:r>
              <a:rPr lang="en-US" sz="1800" dirty="0"/>
              <a:t>      </a:t>
            </a:r>
            <a:r>
              <a:rPr lang="en-US" sz="1800" u="sng" dirty="0">
                <a:hlinkClick r:id="rId5"/>
              </a:rPr>
              <a:t>Stephanie.Portzline@novitas-solutions.com</a:t>
            </a:r>
            <a:endParaRPr lang="en-US" sz="1800" dirty="0"/>
          </a:p>
          <a:p>
            <a:pPr marL="0" indent="0">
              <a:buNone/>
            </a:pPr>
            <a:r>
              <a:rPr lang="en-US" sz="1800" dirty="0"/>
              <a:t>      717-526-6317</a:t>
            </a:r>
          </a:p>
          <a:p>
            <a:endParaRPr lang="en-US" dirty="0"/>
          </a:p>
          <a:p>
            <a:pPr marL="400050" lvl="1" indent="0">
              <a:buNone/>
            </a:pPr>
            <a:endParaRPr lang="en-US" dirty="0"/>
          </a:p>
        </p:txBody>
      </p:sp>
    </p:spTree>
    <p:extLst>
      <p:ext uri="{BB962C8B-B14F-4D97-AF65-F5344CB8AC3E}">
        <p14:creationId xmlns:p14="http://schemas.microsoft.com/office/powerpoint/2010/main" val="52411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Today’s Presentation</a:t>
            </a:r>
            <a:endParaRPr lang="en-US" dirty="0"/>
          </a:p>
        </p:txBody>
      </p:sp>
      <p:sp>
        <p:nvSpPr>
          <p:cNvPr id="3" name="Content Placeholder 2"/>
          <p:cNvSpPr>
            <a:spLocks noGrp="1"/>
          </p:cNvSpPr>
          <p:nvPr>
            <p:ph idx="1"/>
          </p:nvPr>
        </p:nvSpPr>
        <p:spPr/>
        <p:txBody>
          <a:bodyPr/>
          <a:lstStyle/>
          <a:p>
            <a:r>
              <a:rPr lang="en-US" dirty="0"/>
              <a:t>Agenda:</a:t>
            </a:r>
          </a:p>
          <a:p>
            <a:pPr lvl="1"/>
            <a:r>
              <a:rPr lang="en-US" dirty="0"/>
              <a:t>Evaluation and Management Changes for 2019</a:t>
            </a:r>
          </a:p>
          <a:p>
            <a:pPr lvl="1"/>
            <a:r>
              <a:rPr lang="en-US" dirty="0"/>
              <a:t>Novitas News</a:t>
            </a:r>
          </a:p>
          <a:p>
            <a:r>
              <a:rPr lang="en-US" dirty="0"/>
              <a:t>Objectives:</a:t>
            </a:r>
          </a:p>
          <a:p>
            <a:pPr lvl="1"/>
            <a:r>
              <a:rPr lang="en-US" dirty="0"/>
              <a:t>Outline the Evaluation and Management (E/M) Changes for 2019</a:t>
            </a:r>
          </a:p>
          <a:p>
            <a:pPr lvl="1"/>
            <a:r>
              <a:rPr lang="en-US" dirty="0"/>
              <a:t>Stay updated on Medicare changes</a:t>
            </a:r>
          </a:p>
        </p:txBody>
      </p:sp>
    </p:spTree>
    <p:extLst>
      <p:ext uri="{BB962C8B-B14F-4D97-AF65-F5344CB8AC3E}">
        <p14:creationId xmlns:p14="http://schemas.microsoft.com/office/powerpoint/2010/main" val="154158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Acronyms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959075"/>
              </p:ext>
            </p:extLst>
          </p:nvPr>
        </p:nvGraphicFramePr>
        <p:xfrm>
          <a:off x="381000" y="1600200"/>
          <a:ext cx="8305800" cy="3662810"/>
        </p:xfrm>
        <a:graphic>
          <a:graphicData uri="http://schemas.openxmlformats.org/drawingml/2006/table">
            <a:tbl>
              <a:tblPr firstRow="1" bandRow="1">
                <a:tableStyleId>{5C22544A-7EE6-4342-B048-85BDC9FD1C3A}</a:tableStyleId>
              </a:tblPr>
              <a:tblGrid>
                <a:gridCol w="2133599">
                  <a:extLst>
                    <a:ext uri="{9D8B030D-6E8A-4147-A177-3AD203B41FA5}">
                      <a16:colId xmlns:a16="http://schemas.microsoft.com/office/drawing/2014/main" val="20000"/>
                    </a:ext>
                  </a:extLst>
                </a:gridCol>
                <a:gridCol w="6172201">
                  <a:extLst>
                    <a:ext uri="{9D8B030D-6E8A-4147-A177-3AD203B41FA5}">
                      <a16:colId xmlns:a16="http://schemas.microsoft.com/office/drawing/2014/main" val="20001"/>
                    </a:ext>
                  </a:extLst>
                </a:gridCol>
              </a:tblGrid>
              <a:tr h="370880">
                <a:tc>
                  <a:txBody>
                    <a:bodyPr/>
                    <a:lstStyle/>
                    <a:p>
                      <a:r>
                        <a:rPr lang="en-US" sz="1800" dirty="0">
                          <a:latin typeface="Arial" panose="020B0604020202020204" pitchFamily="34" charset="0"/>
                          <a:cs typeface="Arial" panose="020B0604020202020204" pitchFamily="34" charset="0"/>
                        </a:rPr>
                        <a:t>Acronym</a:t>
                      </a:r>
                    </a:p>
                  </a:txBody>
                  <a:tcPr marT="45725" marB="45725"/>
                </a:tc>
                <a:tc>
                  <a:txBody>
                    <a:bodyPr/>
                    <a:lstStyle/>
                    <a:p>
                      <a:r>
                        <a:rPr lang="en-US" sz="1800" dirty="0">
                          <a:latin typeface="Arial" panose="020B0604020202020204" pitchFamily="34" charset="0"/>
                          <a:cs typeface="Arial" panose="020B0604020202020204" pitchFamily="34" charset="0"/>
                        </a:rPr>
                        <a:t>Definition</a:t>
                      </a:r>
                    </a:p>
                  </a:txBody>
                  <a:tcPr marT="45725" marB="45725"/>
                </a:tc>
                <a:extLst>
                  <a:ext uri="{0D108BD9-81ED-4DB2-BD59-A6C34878D82A}">
                    <a16:rowId xmlns:a16="http://schemas.microsoft.com/office/drawing/2014/main" val="10000"/>
                  </a:ext>
                </a:extLst>
              </a:tr>
              <a:tr h="356130">
                <a:tc>
                  <a:txBody>
                    <a:bodyPr/>
                    <a:lstStyle/>
                    <a:p>
                      <a:r>
                        <a:rPr lang="en-US" sz="1800" dirty="0">
                          <a:latin typeface="Arial" panose="020B0604020202020204" pitchFamily="34" charset="0"/>
                          <a:cs typeface="Arial" panose="020B0604020202020204" pitchFamily="34" charset="0"/>
                        </a:rPr>
                        <a:t>ADR</a:t>
                      </a:r>
                    </a:p>
                  </a:txBody>
                  <a:tcPr marT="45725" marB="45725"/>
                </a:tc>
                <a:tc>
                  <a:txBody>
                    <a:bodyPr/>
                    <a:lstStyle/>
                    <a:p>
                      <a:r>
                        <a:rPr lang="en-US" sz="1800" baseline="0" dirty="0">
                          <a:latin typeface="Arial" panose="020B0604020202020204" pitchFamily="34" charset="0"/>
                          <a:cs typeface="Arial" panose="020B0604020202020204" pitchFamily="34" charset="0"/>
                        </a:rPr>
                        <a:t>Additional Development Request</a:t>
                      </a:r>
                    </a:p>
                  </a:txBody>
                  <a:tcPr marT="45725" marB="45725"/>
                </a:tc>
                <a:extLst>
                  <a:ext uri="{0D108BD9-81ED-4DB2-BD59-A6C34878D82A}">
                    <a16:rowId xmlns:a16="http://schemas.microsoft.com/office/drawing/2014/main" val="10001"/>
                  </a:ext>
                </a:extLst>
              </a:tr>
              <a:tr h="350510">
                <a:tc>
                  <a:txBody>
                    <a:bodyPr/>
                    <a:lstStyle/>
                    <a:p>
                      <a:r>
                        <a:rPr lang="en-US" sz="1800" dirty="0">
                          <a:latin typeface="Arial" panose="020B0604020202020204" pitchFamily="34" charset="0"/>
                          <a:cs typeface="Arial" panose="020B0604020202020204" pitchFamily="34" charset="0"/>
                        </a:rPr>
                        <a:t>CERT</a:t>
                      </a:r>
                    </a:p>
                  </a:txBody>
                  <a:tcPr marT="45725" marB="45725"/>
                </a:tc>
                <a:tc>
                  <a:txBody>
                    <a:bodyPr/>
                    <a:lstStyle/>
                    <a:p>
                      <a:r>
                        <a:rPr lang="en-US" sz="1800" dirty="0">
                          <a:latin typeface="Arial" panose="020B0604020202020204" pitchFamily="34" charset="0"/>
                          <a:cs typeface="Arial" panose="020B0604020202020204" pitchFamily="34" charset="0"/>
                        </a:rPr>
                        <a:t>Comprehensive Error Rate Testing </a:t>
                      </a:r>
                      <a:endParaRPr lang="en-US" sz="1800" baseline="0" dirty="0">
                        <a:latin typeface="Arial" panose="020B0604020202020204" pitchFamily="34" charset="0"/>
                        <a:cs typeface="Arial" panose="020B0604020202020204" pitchFamily="34" charset="0"/>
                      </a:endParaRPr>
                    </a:p>
                  </a:txBody>
                  <a:tcPr marT="45725" marB="45725"/>
                </a:tc>
                <a:extLst>
                  <a:ext uri="{0D108BD9-81ED-4DB2-BD59-A6C34878D82A}">
                    <a16:rowId xmlns:a16="http://schemas.microsoft.com/office/drawing/2014/main" val="10002"/>
                  </a:ext>
                </a:extLst>
              </a:tr>
              <a:tr h="243840">
                <a:tc>
                  <a:txBody>
                    <a:bodyPr/>
                    <a:lstStyle/>
                    <a:p>
                      <a:r>
                        <a:rPr lang="en-US" sz="1800" dirty="0">
                          <a:latin typeface="Arial" panose="020B0604020202020204" pitchFamily="34" charset="0"/>
                          <a:cs typeface="Arial" panose="020B0604020202020204" pitchFamily="34" charset="0"/>
                        </a:rPr>
                        <a:t>CMS</a:t>
                      </a:r>
                    </a:p>
                  </a:txBody>
                  <a:tcPr marT="45725" marB="45725"/>
                </a:tc>
                <a:tc>
                  <a:txBody>
                    <a:bodyPr/>
                    <a:lstStyle/>
                    <a:p>
                      <a:r>
                        <a:rPr lang="en-US" sz="1800" dirty="0">
                          <a:latin typeface="Arial" panose="020B0604020202020204" pitchFamily="34" charset="0"/>
                          <a:cs typeface="Arial" panose="020B0604020202020204" pitchFamily="34" charset="0"/>
                        </a:rPr>
                        <a:t>Centers of Medicare &amp; Medicaid Services</a:t>
                      </a:r>
                    </a:p>
                  </a:txBody>
                  <a:tcPr marT="45725" marB="45725"/>
                </a:tc>
                <a:extLst>
                  <a:ext uri="{0D108BD9-81ED-4DB2-BD59-A6C34878D82A}">
                    <a16:rowId xmlns:a16="http://schemas.microsoft.com/office/drawing/2014/main" val="10003"/>
                  </a:ext>
                </a:extLst>
              </a:tr>
              <a:tr h="274310">
                <a:tc>
                  <a:txBody>
                    <a:bodyPr/>
                    <a:lstStyle/>
                    <a:p>
                      <a:r>
                        <a:rPr lang="en-US" sz="1800" dirty="0">
                          <a:latin typeface="Arial" panose="020B0604020202020204" pitchFamily="34" charset="0"/>
                          <a:cs typeface="Arial" panose="020B0604020202020204" pitchFamily="34" charset="0"/>
                        </a:rPr>
                        <a:t>CPT</a:t>
                      </a:r>
                    </a:p>
                  </a:txBody>
                  <a:tcPr marT="45725" marB="45725"/>
                </a:tc>
                <a:tc>
                  <a:txBody>
                    <a:bodyPr/>
                    <a:lstStyle/>
                    <a:p>
                      <a:r>
                        <a:rPr lang="en-US" sz="1800" dirty="0">
                          <a:latin typeface="Arial" panose="020B0604020202020204" pitchFamily="34" charset="0"/>
                          <a:cs typeface="Arial" panose="020B0604020202020204" pitchFamily="34" charset="0"/>
                        </a:rPr>
                        <a:t>Current</a:t>
                      </a:r>
                      <a:r>
                        <a:rPr lang="en-US" sz="1800" baseline="0" dirty="0">
                          <a:latin typeface="Arial" panose="020B0604020202020204" pitchFamily="34" charset="0"/>
                          <a:cs typeface="Arial" panose="020B0604020202020204" pitchFamily="34" charset="0"/>
                        </a:rPr>
                        <a:t> Procedural Terminology</a:t>
                      </a:r>
                      <a:endParaRPr lang="en-US" sz="1800" dirty="0">
                        <a:latin typeface="Arial" panose="020B0604020202020204" pitchFamily="34" charset="0"/>
                        <a:cs typeface="Arial" panose="020B0604020202020204" pitchFamily="34" charset="0"/>
                      </a:endParaRPr>
                    </a:p>
                  </a:txBody>
                  <a:tcPr marT="45725" marB="45725"/>
                </a:tc>
                <a:extLst>
                  <a:ext uri="{0D108BD9-81ED-4DB2-BD59-A6C34878D82A}">
                    <a16:rowId xmlns:a16="http://schemas.microsoft.com/office/drawing/2014/main" val="10004"/>
                  </a:ext>
                </a:extLst>
              </a:tr>
              <a:tr h="304750">
                <a:tc>
                  <a:txBody>
                    <a:bodyPr/>
                    <a:lstStyle/>
                    <a:p>
                      <a:r>
                        <a:rPr lang="en-US" sz="1800" dirty="0">
                          <a:latin typeface="Arial" panose="020B0604020202020204" pitchFamily="34" charset="0"/>
                          <a:cs typeface="Arial" panose="020B0604020202020204" pitchFamily="34" charset="0"/>
                        </a:rPr>
                        <a:t>E/M</a:t>
                      </a:r>
                    </a:p>
                  </a:txBody>
                  <a:tcPr marT="45725" marB="45725"/>
                </a:tc>
                <a:tc>
                  <a:txBody>
                    <a:bodyPr/>
                    <a:lstStyle/>
                    <a:p>
                      <a:r>
                        <a:rPr lang="en-US" sz="1800" dirty="0">
                          <a:latin typeface="Arial" panose="020B0604020202020204" pitchFamily="34" charset="0"/>
                          <a:cs typeface="Arial" panose="020B0604020202020204" pitchFamily="34" charset="0"/>
                        </a:rPr>
                        <a:t>Evaluation and Management</a:t>
                      </a:r>
                    </a:p>
                  </a:txBody>
                  <a:tcPr marT="45725" marB="45725"/>
                </a:tc>
                <a:extLst>
                  <a:ext uri="{0D108BD9-81ED-4DB2-BD59-A6C34878D82A}">
                    <a16:rowId xmlns:a16="http://schemas.microsoft.com/office/drawing/2014/main" val="10005"/>
                  </a:ext>
                </a:extLst>
              </a:tr>
              <a:tr h="304750">
                <a:tc>
                  <a:txBody>
                    <a:bodyPr/>
                    <a:lstStyle/>
                    <a:p>
                      <a:r>
                        <a:rPr lang="en-US" sz="1800" dirty="0">
                          <a:latin typeface="Arial" panose="020B0604020202020204" pitchFamily="34" charset="0"/>
                          <a:cs typeface="Arial" panose="020B0604020202020204" pitchFamily="34" charset="0"/>
                        </a:rPr>
                        <a:t>EDI</a:t>
                      </a:r>
                    </a:p>
                  </a:txBody>
                  <a:tcPr marT="45725" marB="45725"/>
                </a:tc>
                <a:tc>
                  <a:txBody>
                    <a:bodyPr/>
                    <a:lstStyle/>
                    <a:p>
                      <a:r>
                        <a:rPr lang="en-US" sz="1800" dirty="0">
                          <a:latin typeface="Arial" panose="020B0604020202020204" pitchFamily="34" charset="0"/>
                          <a:cs typeface="Arial" panose="020B0604020202020204" pitchFamily="34" charset="0"/>
                        </a:rPr>
                        <a:t>Electronic Data Interchange</a:t>
                      </a:r>
                    </a:p>
                  </a:txBody>
                  <a:tcPr marT="45725" marB="45725"/>
                </a:tc>
                <a:extLst>
                  <a:ext uri="{0D108BD9-81ED-4DB2-BD59-A6C34878D82A}">
                    <a16:rowId xmlns:a16="http://schemas.microsoft.com/office/drawing/2014/main" val="10006"/>
                  </a:ext>
                </a:extLst>
              </a:tr>
              <a:tr h="345230">
                <a:tc>
                  <a:txBody>
                    <a:bodyPr/>
                    <a:lstStyle/>
                    <a:p>
                      <a:r>
                        <a:rPr lang="en-US" sz="1800" dirty="0">
                          <a:latin typeface="Arial" panose="020B0604020202020204" pitchFamily="34" charset="0"/>
                          <a:cs typeface="Arial" panose="020B0604020202020204" pitchFamily="34" charset="0"/>
                        </a:rPr>
                        <a:t>HCPCS</a:t>
                      </a:r>
                    </a:p>
                  </a:txBody>
                  <a:tcPr marT="45725" marB="45725"/>
                </a:tc>
                <a:tc>
                  <a:txBody>
                    <a:bodyPr/>
                    <a:lstStyle/>
                    <a:p>
                      <a:r>
                        <a:rPr lang="en-US" sz="1800" dirty="0">
                          <a:latin typeface="Arial" panose="020B0604020202020204" pitchFamily="34" charset="0"/>
                          <a:cs typeface="Arial" panose="020B0604020202020204" pitchFamily="34" charset="0"/>
                        </a:rPr>
                        <a:t>Healthcare Common Procedure</a:t>
                      </a:r>
                      <a:r>
                        <a:rPr lang="en-US" sz="1800" baseline="0" dirty="0">
                          <a:latin typeface="Arial" panose="020B0604020202020204" pitchFamily="34" charset="0"/>
                          <a:cs typeface="Arial" panose="020B0604020202020204" pitchFamily="34" charset="0"/>
                        </a:rPr>
                        <a:t> Coding System</a:t>
                      </a:r>
                      <a:endParaRPr lang="en-US" sz="1800" dirty="0">
                        <a:latin typeface="Arial" panose="020B0604020202020204" pitchFamily="34" charset="0"/>
                        <a:cs typeface="Arial" panose="020B0604020202020204" pitchFamily="34" charset="0"/>
                      </a:endParaRPr>
                    </a:p>
                  </a:txBody>
                  <a:tcPr marT="45725" marB="45725"/>
                </a:tc>
                <a:extLst>
                  <a:ext uri="{0D108BD9-81ED-4DB2-BD59-A6C34878D82A}">
                    <a16:rowId xmlns:a16="http://schemas.microsoft.com/office/drawing/2014/main" val="10007"/>
                  </a:ext>
                </a:extLst>
              </a:tr>
              <a:tr h="345230">
                <a:tc>
                  <a:txBody>
                    <a:bodyPr/>
                    <a:lstStyle/>
                    <a:p>
                      <a:r>
                        <a:rPr lang="en-US" sz="1800" dirty="0">
                          <a:latin typeface="Arial" panose="020B0604020202020204" pitchFamily="34" charset="0"/>
                          <a:cs typeface="Arial" panose="020B0604020202020204" pitchFamily="34" charset="0"/>
                        </a:rPr>
                        <a:t>HPI</a:t>
                      </a:r>
                    </a:p>
                  </a:txBody>
                  <a:tcPr marT="45725" marB="45725"/>
                </a:tc>
                <a:tc>
                  <a:txBody>
                    <a:bodyPr/>
                    <a:lstStyle/>
                    <a:p>
                      <a:r>
                        <a:rPr lang="en-US" sz="1800" dirty="0">
                          <a:latin typeface="Arial" panose="020B0604020202020204" pitchFamily="34" charset="0"/>
                          <a:cs typeface="Arial" panose="020B0604020202020204" pitchFamily="34" charset="0"/>
                        </a:rPr>
                        <a:t>History</a:t>
                      </a:r>
                      <a:r>
                        <a:rPr lang="en-US" sz="1800" baseline="0" dirty="0">
                          <a:latin typeface="Arial" panose="020B0604020202020204" pitchFamily="34" charset="0"/>
                          <a:cs typeface="Arial" panose="020B0604020202020204" pitchFamily="34" charset="0"/>
                        </a:rPr>
                        <a:t> of Present Illness</a:t>
                      </a:r>
                      <a:endParaRPr lang="en-US" sz="1800" dirty="0">
                        <a:latin typeface="Arial" panose="020B0604020202020204" pitchFamily="34" charset="0"/>
                        <a:cs typeface="Arial" panose="020B0604020202020204" pitchFamily="34" charset="0"/>
                      </a:endParaRPr>
                    </a:p>
                  </a:txBody>
                  <a:tcPr marT="45725" marB="45725"/>
                </a:tc>
                <a:extLst>
                  <a:ext uri="{0D108BD9-81ED-4DB2-BD59-A6C34878D82A}">
                    <a16:rowId xmlns:a16="http://schemas.microsoft.com/office/drawing/2014/main" val="10008"/>
                  </a:ext>
                </a:extLst>
              </a:tr>
              <a:tr h="345230">
                <a:tc>
                  <a:txBody>
                    <a:bodyPr/>
                    <a:lstStyle/>
                    <a:p>
                      <a:r>
                        <a:rPr lang="en-US" sz="1800" dirty="0">
                          <a:latin typeface="Arial" panose="020B0604020202020204" pitchFamily="34" charset="0"/>
                          <a:cs typeface="Arial" panose="020B0604020202020204" pitchFamily="34" charset="0"/>
                        </a:rPr>
                        <a:t>PFS</a:t>
                      </a:r>
                    </a:p>
                  </a:txBody>
                  <a:tcPr marT="45725" marB="45725"/>
                </a:tc>
                <a:tc>
                  <a:txBody>
                    <a:bodyPr/>
                    <a:lstStyle/>
                    <a:p>
                      <a:r>
                        <a:rPr lang="en-US" sz="1800" dirty="0">
                          <a:latin typeface="Arial" panose="020B0604020202020204" pitchFamily="34" charset="0"/>
                          <a:cs typeface="Arial" panose="020B0604020202020204" pitchFamily="34" charset="0"/>
                        </a:rPr>
                        <a:t>Physician Fee Schedule</a:t>
                      </a:r>
                    </a:p>
                  </a:txBody>
                  <a:tcPr marT="45725" marB="45725"/>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78085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dirty="0"/>
              <a:t>Evaluation and Management Changes for 2019</a:t>
            </a:r>
          </a:p>
        </p:txBody>
      </p:sp>
    </p:spTree>
    <p:extLst>
      <p:ext uri="{BB962C8B-B14F-4D97-AF65-F5344CB8AC3E}">
        <p14:creationId xmlns:p14="http://schemas.microsoft.com/office/powerpoint/2010/main" val="168918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Medicare Physician Fee Schedule Final Rule – E/M Changes </a:t>
            </a:r>
          </a:p>
        </p:txBody>
      </p:sp>
      <p:sp>
        <p:nvSpPr>
          <p:cNvPr id="5" name="Content Placeholder 4"/>
          <p:cNvSpPr>
            <a:spLocks noGrp="1"/>
          </p:cNvSpPr>
          <p:nvPr>
            <p:ph idx="1"/>
          </p:nvPr>
        </p:nvSpPr>
        <p:spPr>
          <a:xfrm>
            <a:off x="457200" y="1600200"/>
            <a:ext cx="8229600" cy="4876800"/>
          </a:xfrm>
        </p:spPr>
        <p:txBody>
          <a:bodyPr>
            <a:noAutofit/>
          </a:bodyPr>
          <a:lstStyle/>
          <a:p>
            <a:r>
              <a:rPr lang="en-US" dirty="0"/>
              <a:t>Background:</a:t>
            </a:r>
          </a:p>
          <a:p>
            <a:pPr lvl="1"/>
            <a:r>
              <a:rPr lang="en-US" dirty="0"/>
              <a:t>Physicians struggle with E/M requirements and paperwork </a:t>
            </a:r>
          </a:p>
          <a:p>
            <a:r>
              <a:rPr lang="en-US" dirty="0"/>
              <a:t>Purpose:</a:t>
            </a:r>
          </a:p>
          <a:p>
            <a:pPr marL="742950" lvl="2" indent="-342900">
              <a:buFont typeface="Arial" panose="020B0604020202020204" pitchFamily="34" charset="0"/>
              <a:buChar char="•"/>
            </a:pPr>
            <a:r>
              <a:rPr lang="en-US" sz="1800" dirty="0"/>
              <a:t>Ongoing focus on reducing administrative burden by streamlining documentation requirements </a:t>
            </a:r>
          </a:p>
          <a:p>
            <a:r>
              <a:rPr lang="en-US" dirty="0"/>
              <a:t>Overview:</a:t>
            </a:r>
          </a:p>
          <a:p>
            <a:pPr lvl="1"/>
            <a:r>
              <a:rPr lang="en-US" dirty="0"/>
              <a:t>CY 2019 PFS final rule expands current policy for office/outpatient E/M visits starting January 1, 2019, to provide that any part of the chief complaint or history that is recorded in the medical record by ancillary staff or the beneficiary does not need to be re-documented by the billing practitioner </a:t>
            </a:r>
          </a:p>
          <a:p>
            <a:pPr lvl="1"/>
            <a:r>
              <a:rPr lang="en-US" dirty="0"/>
              <a:t>When the information is already documented, the billing practitioner can review the information, update or supplement it as necessary, and indicate in the medical record that he or she has done so </a:t>
            </a:r>
          </a:p>
          <a:p>
            <a:pPr lvl="1"/>
            <a:endParaRPr lang="en-US" dirty="0"/>
          </a:p>
          <a:p>
            <a:pPr lvl="2"/>
            <a:endParaRPr lang="en-US" dirty="0"/>
          </a:p>
          <a:p>
            <a:pPr lvl="2"/>
            <a:endParaRPr lang="en-US" dirty="0"/>
          </a:p>
        </p:txBody>
      </p:sp>
    </p:spTree>
    <p:extLst>
      <p:ext uri="{BB962C8B-B14F-4D97-AF65-F5344CB8AC3E}">
        <p14:creationId xmlns:p14="http://schemas.microsoft.com/office/powerpoint/2010/main" val="3298799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HPI</a:t>
            </a:r>
          </a:p>
        </p:txBody>
      </p:sp>
      <p:sp>
        <p:nvSpPr>
          <p:cNvPr id="3" name="Content Placeholder 2"/>
          <p:cNvSpPr>
            <a:spLocks noGrp="1"/>
          </p:cNvSpPr>
          <p:nvPr>
            <p:ph idx="1"/>
          </p:nvPr>
        </p:nvSpPr>
        <p:spPr/>
        <p:txBody>
          <a:bodyPr/>
          <a:lstStyle/>
          <a:p>
            <a:r>
              <a:rPr lang="en-US" dirty="0"/>
              <a:t>Optional approach for the billing practitioner, and applies to the chief complaint and any other part of the history for new and established office/outpatient E/M visits</a:t>
            </a:r>
          </a:p>
          <a:p>
            <a:r>
              <a:rPr lang="en-US" dirty="0">
                <a:hlinkClick r:id="rId3"/>
              </a:rPr>
              <a:t>Evaluation and Management (E/M) Visit Frequently Asked Questions (FAQs) Physician Fee Schedule (PFS)</a:t>
            </a:r>
            <a:endParaRPr lang="en-US" dirty="0"/>
          </a:p>
          <a:p>
            <a:r>
              <a:rPr lang="en-US" dirty="0">
                <a:hlinkClick r:id="rId4"/>
              </a:rPr>
              <a:t>MM11063</a:t>
            </a:r>
            <a:endParaRPr lang="en-US" dirty="0"/>
          </a:p>
          <a:p>
            <a:endParaRPr lang="en-US" dirty="0"/>
          </a:p>
        </p:txBody>
      </p:sp>
      <p:pic>
        <p:nvPicPr>
          <p:cNvPr id="1026" name="Picture 2" descr="Image of physician talking with a senior patient." title="Physician and Senior Patien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0" y="3886200"/>
            <a:ext cx="411274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93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Patients Over Paperwork</a:t>
            </a:r>
          </a:p>
        </p:txBody>
      </p:sp>
      <p:sp>
        <p:nvSpPr>
          <p:cNvPr id="3" name="Content Placeholder 2"/>
          <p:cNvSpPr>
            <a:spLocks noGrp="1"/>
          </p:cNvSpPr>
          <p:nvPr>
            <p:ph idx="1"/>
          </p:nvPr>
        </p:nvSpPr>
        <p:spPr/>
        <p:txBody>
          <a:bodyPr>
            <a:normAutofit fontScale="92500" lnSpcReduction="20000"/>
          </a:bodyPr>
          <a:lstStyle/>
          <a:p>
            <a:r>
              <a:rPr lang="en-US" dirty="0"/>
              <a:t>Read the CMS </a:t>
            </a:r>
            <a:r>
              <a:rPr lang="en-US" dirty="0">
                <a:hlinkClick r:id="rId3"/>
              </a:rPr>
              <a:t>“Patients Over Paperwork</a:t>
            </a:r>
            <a:r>
              <a:rPr lang="en-US" dirty="0"/>
              <a:t>”</a:t>
            </a:r>
          </a:p>
          <a:p>
            <a:pPr lvl="1"/>
            <a:r>
              <a:rPr lang="en-US" dirty="0"/>
              <a:t>Ongoing effort to reduce administrative burden and improve the customer experience, while putting patients first</a:t>
            </a:r>
          </a:p>
          <a:p>
            <a:r>
              <a:rPr lang="en-US" dirty="0">
                <a:hlinkClick r:id="rId4" tooltip="Simplifying Documentation Requirements"/>
              </a:rPr>
              <a:t>Simplifying Documentation Requirements</a:t>
            </a:r>
            <a:endParaRPr lang="en-US" dirty="0"/>
          </a:p>
          <a:p>
            <a:r>
              <a:rPr lang="en-US" dirty="0">
                <a:hlinkClick r:id="rId5" tooltip=" Targeted Probe and Educate (TPE)"/>
              </a:rPr>
              <a:t>Making the Medical Review Process Clearer</a:t>
            </a:r>
            <a:endParaRPr lang="en-US" dirty="0"/>
          </a:p>
          <a:p>
            <a:pPr lvl="1"/>
            <a:r>
              <a:rPr lang="en-US" dirty="0"/>
              <a:t>Targeted Probe and Educate (TPE) </a:t>
            </a:r>
          </a:p>
          <a:p>
            <a:r>
              <a:rPr lang="en-US" dirty="0"/>
              <a:t>Educational Videos:</a:t>
            </a:r>
          </a:p>
          <a:p>
            <a:pPr lvl="1"/>
            <a:r>
              <a:rPr lang="en-US" dirty="0">
                <a:hlinkClick r:id="rId6"/>
              </a:rPr>
              <a:t>CMS Panel Discussion on E/M Coding Reform </a:t>
            </a:r>
            <a:endParaRPr lang="en-US" dirty="0"/>
          </a:p>
          <a:p>
            <a:pPr lvl="1"/>
            <a:r>
              <a:rPr lang="en-US" dirty="0">
                <a:hlinkClick r:id="rId7"/>
              </a:rPr>
              <a:t>CMS Patient Over Paperwork E/M Coding</a:t>
            </a:r>
            <a:endParaRPr lang="en-US" dirty="0"/>
          </a:p>
          <a:p>
            <a:pPr lvl="2"/>
            <a:r>
              <a:rPr lang="en-US" dirty="0"/>
              <a:t>Simplifying office visit documentation</a:t>
            </a:r>
          </a:p>
          <a:p>
            <a:r>
              <a:rPr lang="en-US" dirty="0"/>
              <a:t>Sharing the 2019 Medicare Physician Fee Schedule (PFS) </a:t>
            </a:r>
            <a:r>
              <a:rPr lang="en-US" dirty="0">
                <a:hlinkClick r:id="rId8" tooltip="CY 19 PFS Final Rule PPT"/>
              </a:rPr>
              <a:t>Final</a:t>
            </a:r>
            <a:r>
              <a:rPr lang="en-US" dirty="0"/>
              <a:t> &amp; </a:t>
            </a:r>
            <a:r>
              <a:rPr lang="en-US" dirty="0">
                <a:hlinkClick r:id="rId9" tooltip="CY2019 Medicare PFS proposed rule slides"/>
              </a:rPr>
              <a:t>Proposed Rule</a:t>
            </a:r>
            <a:r>
              <a:rPr lang="en-US" dirty="0"/>
              <a:t> presentations</a:t>
            </a:r>
          </a:p>
          <a:p>
            <a:r>
              <a:rPr lang="en-US" dirty="0"/>
              <a:t>Beneficiary Information:</a:t>
            </a:r>
            <a:endParaRPr lang="en-US" dirty="0">
              <a:hlinkClick r:id="" action="ppaction://noaction"/>
            </a:endParaRPr>
          </a:p>
          <a:p>
            <a:pPr lvl="1"/>
            <a:r>
              <a:rPr lang="en-US" dirty="0">
                <a:hlinkClick r:id="" action="ppaction://noaction"/>
              </a:rPr>
              <a:t>Beneficiary Care Activities &amp; Transitions</a:t>
            </a:r>
            <a:endParaRPr lang="en-US" dirty="0"/>
          </a:p>
          <a:p>
            <a:pPr lvl="1"/>
            <a:r>
              <a:rPr lang="en-US" dirty="0">
                <a:hlinkClick r:id="rId10"/>
              </a:rPr>
              <a:t>Common Challenges for Beneficiary Care Transitions</a:t>
            </a:r>
            <a:endParaRPr lang="en-US" dirty="0"/>
          </a:p>
          <a:p>
            <a:r>
              <a:rPr lang="en-US" dirty="0">
                <a:hlinkClick r:id="rId11" tooltip="patients-over-paperwork-nursing-home"/>
              </a:rPr>
              <a:t>Mapping the Nursing Home Experience</a:t>
            </a:r>
            <a:endParaRPr lang="en-US" dirty="0"/>
          </a:p>
          <a:p>
            <a:r>
              <a:rPr lang="en-US" dirty="0">
                <a:hlinkClick r:id="rId12"/>
              </a:rPr>
              <a:t>Quality Payment Program</a:t>
            </a:r>
            <a:endParaRPr lang="en-US" dirty="0"/>
          </a:p>
          <a:p>
            <a:pPr marL="457200" lvl="1" indent="0">
              <a:buNone/>
            </a:pPr>
            <a:endParaRPr lang="en-US" dirty="0"/>
          </a:p>
        </p:txBody>
      </p:sp>
    </p:spTree>
    <p:extLst>
      <p:ext uri="{BB962C8B-B14F-4D97-AF65-F5344CB8AC3E}">
        <p14:creationId xmlns:p14="http://schemas.microsoft.com/office/powerpoint/2010/main" val="3767848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Novitas News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1756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Novitas Learning Center</a:t>
            </a:r>
          </a:p>
        </p:txBody>
      </p:sp>
      <p:sp>
        <p:nvSpPr>
          <p:cNvPr id="3" name="Content Placeholder 2"/>
          <p:cNvSpPr>
            <a:spLocks noGrp="1"/>
          </p:cNvSpPr>
          <p:nvPr>
            <p:ph idx="1"/>
          </p:nvPr>
        </p:nvSpPr>
        <p:spPr/>
        <p:txBody>
          <a:bodyPr>
            <a:normAutofit fontScale="92500" lnSpcReduction="10000"/>
          </a:bodyPr>
          <a:lstStyle/>
          <a:p>
            <a:r>
              <a:rPr lang="en-US" dirty="0"/>
              <a:t>Novitas strives to continually improve the services and resources provided to our customers.  Our most recent innovation is the redesign of the </a:t>
            </a:r>
            <a:r>
              <a:rPr lang="en-US" dirty="0">
                <a:hlinkClick r:id="rId3"/>
              </a:rPr>
              <a:t>Novitas Learning Center </a:t>
            </a:r>
            <a:r>
              <a:rPr lang="en-US" dirty="0"/>
              <a:t>(NLC).  Effective January 1, 2019, NLC users will observe a few changes:</a:t>
            </a:r>
          </a:p>
          <a:p>
            <a:pPr lvl="1"/>
            <a:r>
              <a:rPr lang="en-US" dirty="0"/>
              <a:t>The username previously established to access a Novitas Learning Center account will be replaced by the user’s email address</a:t>
            </a:r>
          </a:p>
          <a:p>
            <a:pPr lvl="1"/>
            <a:r>
              <a:rPr lang="en-US" dirty="0"/>
              <a:t>Existing users will log into their account using the email address associated with the user account in the Novitas Learning Center</a:t>
            </a:r>
          </a:p>
          <a:p>
            <a:pPr lvl="1"/>
            <a:r>
              <a:rPr lang="en-US" dirty="0"/>
              <a:t>All users will be prompted to reset their passwords after the January 1, 2019, transition:</a:t>
            </a:r>
          </a:p>
          <a:p>
            <a:pPr lvl="2"/>
            <a:r>
              <a:rPr lang="en-US" dirty="0"/>
              <a:t>Users will only need to reset their password one time</a:t>
            </a:r>
          </a:p>
          <a:p>
            <a:pPr lvl="1"/>
            <a:r>
              <a:rPr lang="en-US" dirty="0"/>
              <a:t>Historical learning information associated with the Novitas Learning Center account will be migrated to the new system for all completed courses:</a:t>
            </a:r>
          </a:p>
          <a:p>
            <a:pPr lvl="2"/>
            <a:r>
              <a:rPr lang="en-US" dirty="0"/>
              <a:t>If a course is still in progress at the time of the transition, it will not be moved to the new system</a:t>
            </a:r>
          </a:p>
          <a:p>
            <a:pPr lvl="1"/>
            <a:r>
              <a:rPr lang="en-US" dirty="0"/>
              <a:t>Assistance with the NLC can be </a:t>
            </a:r>
            <a:r>
              <a:rPr lang="en-US" dirty="0" err="1"/>
              <a:t>obtabined</a:t>
            </a:r>
            <a:r>
              <a:rPr lang="en-US" dirty="0"/>
              <a:t> by email at: NovitasLearningCenterHelpDesk@Novitas-Solutions.com</a:t>
            </a:r>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3378010578"/>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theme/theme1.xml><?xml version="1.0" encoding="utf-8"?>
<a:theme xmlns:a="http://schemas.openxmlformats.org/drawingml/2006/main" name="Novit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Novitas</Template>
  <TotalTime>13532</TotalTime>
  <Words>493</Words>
  <Application>Microsoft Office PowerPoint</Application>
  <PresentationFormat>On-screen Show (4:3)</PresentationFormat>
  <Paragraphs>115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Times New Roman</vt:lpstr>
      <vt:lpstr>Wingdings</vt:lpstr>
      <vt:lpstr>Novitas</vt:lpstr>
      <vt:lpstr> Colorado Payer Day 2019</vt:lpstr>
      <vt:lpstr>Today’s Presentation</vt:lpstr>
      <vt:lpstr>Acronyms</vt:lpstr>
      <vt:lpstr>Evaluation and Management Changes for 2019</vt:lpstr>
      <vt:lpstr>Medicare Physician Fee Schedule Final Rule – E/M Changes </vt:lpstr>
      <vt:lpstr>Documenting HPI</vt:lpstr>
      <vt:lpstr>Patients Over Paperwork</vt:lpstr>
      <vt:lpstr>Novitas News</vt:lpstr>
      <vt:lpstr>New Novitas Learning Center</vt:lpstr>
      <vt:lpstr>Novitas eNews – Subscribe Now!</vt:lpstr>
      <vt:lpstr>Summary</vt:lpstr>
      <vt:lpstr>Thank You </vt:lpstr>
    </vt:vector>
  </TitlesOfParts>
  <Company>BCBSFL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Novitas Solutions Medicare Part (A, B)Presents:  Webinar Title</dc:title>
  <dc:creator>Rains, Nichole</dc:creator>
  <cp:lastModifiedBy>Sandra Robben-Weber</cp:lastModifiedBy>
  <cp:revision>675</cp:revision>
  <cp:lastPrinted>2019-03-22T17:39:37Z</cp:lastPrinted>
  <dcterms:created xsi:type="dcterms:W3CDTF">2014-01-31T14:04:37Z</dcterms:created>
  <dcterms:modified xsi:type="dcterms:W3CDTF">2019-05-13T21:25:16Z</dcterms:modified>
</cp:coreProperties>
</file>