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4" r:id="rId2"/>
  </p:sldMasterIdLst>
  <p:notesMasterIdLst>
    <p:notesMasterId r:id="rId39"/>
  </p:notesMasterIdLst>
  <p:sldIdLst>
    <p:sldId id="418" r:id="rId3"/>
    <p:sldId id="485" r:id="rId4"/>
    <p:sldId id="305" r:id="rId5"/>
    <p:sldId id="448" r:id="rId6"/>
    <p:sldId id="466" r:id="rId7"/>
    <p:sldId id="464" r:id="rId8"/>
    <p:sldId id="463" r:id="rId9"/>
    <p:sldId id="956" r:id="rId10"/>
    <p:sldId id="982" r:id="rId11"/>
    <p:sldId id="984" r:id="rId12"/>
    <p:sldId id="961" r:id="rId13"/>
    <p:sldId id="988" r:id="rId14"/>
    <p:sldId id="983" r:id="rId15"/>
    <p:sldId id="985" r:id="rId16"/>
    <p:sldId id="974" r:id="rId17"/>
    <p:sldId id="975" r:id="rId18"/>
    <p:sldId id="450" r:id="rId19"/>
    <p:sldId id="454" r:id="rId20"/>
    <p:sldId id="989" r:id="rId21"/>
    <p:sldId id="470" r:id="rId22"/>
    <p:sldId id="1025" r:id="rId23"/>
    <p:sldId id="1048" r:id="rId24"/>
    <p:sldId id="1049" r:id="rId25"/>
    <p:sldId id="1007" r:id="rId26"/>
    <p:sldId id="378" r:id="rId27"/>
    <p:sldId id="3267" r:id="rId28"/>
    <p:sldId id="3254" r:id="rId29"/>
    <p:sldId id="743" r:id="rId30"/>
    <p:sldId id="537" r:id="rId31"/>
    <p:sldId id="3278" r:id="rId32"/>
    <p:sldId id="3274" r:id="rId33"/>
    <p:sldId id="1009" r:id="rId34"/>
    <p:sldId id="461" r:id="rId35"/>
    <p:sldId id="434" r:id="rId36"/>
    <p:sldId id="438" r:id="rId37"/>
    <p:sldId id="42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er, Kristin L. (Dallas)" initials="BKL(" lastIdx="1" clrIdx="0">
    <p:extLst>
      <p:ext uri="{19B8F6BF-5375-455C-9EA6-DF929625EA0E}">
        <p15:presenceInfo xmlns:p15="http://schemas.microsoft.com/office/powerpoint/2012/main" userId="S::BauerK@jacksonlewis.com::b5adbba9-d9fb-4430-8b48-4faaf9073c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7" autoAdjust="0"/>
    <p:restoredTop sz="65452" autoAdjust="0"/>
  </p:normalViewPr>
  <p:slideViewPr>
    <p:cSldViewPr snapToGrid="0" snapToObjects="1">
      <p:cViewPr varScale="1">
        <p:scale>
          <a:sx n="72" d="100"/>
          <a:sy n="72" d="100"/>
        </p:scale>
        <p:origin x="108" y="78"/>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011F1-5C7C-40B1-BAC1-DEC8FE5314F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0C7C0BC-B174-4AB2-8D1E-E950999A65C8}">
      <dgm:prSet custT="1"/>
      <dgm:spPr/>
      <dgm:t>
        <a:bodyPr/>
        <a:lstStyle/>
        <a:p>
          <a:r>
            <a:rPr lang="en-US" sz="2000" dirty="0">
              <a:latin typeface="Arial" panose="020B0604020202020204" pitchFamily="34" charset="0"/>
              <a:cs typeface="Arial" panose="020B0604020202020204" pitchFamily="34" charset="0"/>
            </a:rPr>
            <a:t>Have a written policy if mandating vaccines.</a:t>
          </a:r>
        </a:p>
      </dgm:t>
    </dgm:pt>
    <dgm:pt modelId="{75595619-0FF0-45BB-BC12-D5789B08B787}" type="parTrans" cxnId="{936CF428-8797-4EED-BF25-9975B3A9BB30}">
      <dgm:prSet/>
      <dgm:spPr/>
      <dgm:t>
        <a:bodyPr/>
        <a:lstStyle/>
        <a:p>
          <a:endParaRPr lang="en-US"/>
        </a:p>
      </dgm:t>
    </dgm:pt>
    <dgm:pt modelId="{4BF01C9F-F08B-4298-A74A-2FE276031F1E}" type="sibTrans" cxnId="{936CF428-8797-4EED-BF25-9975B3A9BB30}">
      <dgm:prSet/>
      <dgm:spPr/>
      <dgm:t>
        <a:bodyPr/>
        <a:lstStyle/>
        <a:p>
          <a:endParaRPr lang="en-US"/>
        </a:p>
      </dgm:t>
    </dgm:pt>
    <dgm:pt modelId="{209F8968-32C6-463F-8CB4-F8CB821A1A4E}">
      <dgm:prSet custT="1"/>
      <dgm:spPr/>
      <dgm:t>
        <a:bodyPr/>
        <a:lstStyle/>
        <a:p>
          <a:r>
            <a:rPr lang="en-US" sz="2000" dirty="0">
              <a:latin typeface="Arial" panose="020B0604020202020204" pitchFamily="34" charset="0"/>
              <a:cs typeface="Arial" panose="020B0604020202020204" pitchFamily="34" charset="0"/>
            </a:rPr>
            <a:t>Establish reasonable accommodation process for disability, religious belief, pregnancy and breastfeeding</a:t>
          </a:r>
        </a:p>
      </dgm:t>
    </dgm:pt>
    <dgm:pt modelId="{AF694319-4D82-4DA8-AB53-2B419BF0AAC5}" type="parTrans" cxnId="{6B56F436-2AC4-4D33-AD3C-EE0DB0078CFA}">
      <dgm:prSet/>
      <dgm:spPr/>
      <dgm:t>
        <a:bodyPr/>
        <a:lstStyle/>
        <a:p>
          <a:endParaRPr lang="en-US"/>
        </a:p>
      </dgm:t>
    </dgm:pt>
    <dgm:pt modelId="{D5AAD1F4-3E2E-41DC-BE4D-347CA81BB594}" type="sibTrans" cxnId="{6B56F436-2AC4-4D33-AD3C-EE0DB0078CFA}">
      <dgm:prSet/>
      <dgm:spPr/>
      <dgm:t>
        <a:bodyPr/>
        <a:lstStyle/>
        <a:p>
          <a:endParaRPr lang="en-US"/>
        </a:p>
      </dgm:t>
    </dgm:pt>
    <dgm:pt modelId="{51B8607E-40B8-41B4-B78C-53FE05BD3518}">
      <dgm:prSet custT="1"/>
      <dgm:spPr/>
      <dgm:t>
        <a:bodyPr/>
        <a:lstStyle/>
        <a:p>
          <a:r>
            <a:rPr lang="en-US" sz="2000" dirty="0">
              <a:latin typeface="Arial" panose="020B0604020202020204" pitchFamily="34" charset="0"/>
              <a:cs typeface="Arial" panose="020B0604020202020204" pitchFamily="34" charset="0"/>
            </a:rPr>
            <a:t>If mandatory pay for time required to receive vaccine</a:t>
          </a:r>
        </a:p>
      </dgm:t>
    </dgm:pt>
    <dgm:pt modelId="{F5CE6FC0-FE48-4EEF-9DC7-1301BFC43451}" type="parTrans" cxnId="{0D5D7358-C08B-408D-8F5F-0F64408DF784}">
      <dgm:prSet/>
      <dgm:spPr/>
      <dgm:t>
        <a:bodyPr/>
        <a:lstStyle/>
        <a:p>
          <a:endParaRPr lang="en-US"/>
        </a:p>
      </dgm:t>
    </dgm:pt>
    <dgm:pt modelId="{7A333AD8-18B1-4015-BF47-9957A400AD6A}" type="sibTrans" cxnId="{0D5D7358-C08B-408D-8F5F-0F64408DF784}">
      <dgm:prSet/>
      <dgm:spPr/>
      <dgm:t>
        <a:bodyPr/>
        <a:lstStyle/>
        <a:p>
          <a:endParaRPr lang="en-US"/>
        </a:p>
      </dgm:t>
    </dgm:pt>
    <dgm:pt modelId="{2E95093C-7B6A-4C5D-8CCA-0F6F022B68DB}">
      <dgm:prSet custT="1"/>
      <dgm:spPr/>
      <dgm:t>
        <a:bodyPr/>
        <a:lstStyle/>
        <a:p>
          <a:r>
            <a:rPr lang="en-US" sz="2000" dirty="0">
              <a:latin typeface="Arial" panose="020B0604020202020204" pitchFamily="34" charset="0"/>
              <a:cs typeface="Arial" panose="020B0604020202020204" pitchFamily="34" charset="0"/>
            </a:rPr>
            <a:t>Determine how company will handle absenteeism and leave if employees have adverse reactions</a:t>
          </a:r>
        </a:p>
      </dgm:t>
    </dgm:pt>
    <dgm:pt modelId="{C843D508-D66B-47D8-9D94-3239267CEE2B}" type="parTrans" cxnId="{8E1DAE9D-72D3-44B1-B51A-DC6AA3C83A1A}">
      <dgm:prSet/>
      <dgm:spPr/>
      <dgm:t>
        <a:bodyPr/>
        <a:lstStyle/>
        <a:p>
          <a:endParaRPr lang="en-US"/>
        </a:p>
      </dgm:t>
    </dgm:pt>
    <dgm:pt modelId="{BA84DB91-65FC-4060-91B7-B213C60BBE1E}" type="sibTrans" cxnId="{8E1DAE9D-72D3-44B1-B51A-DC6AA3C83A1A}">
      <dgm:prSet/>
      <dgm:spPr/>
      <dgm:t>
        <a:bodyPr/>
        <a:lstStyle/>
        <a:p>
          <a:endParaRPr lang="en-US"/>
        </a:p>
      </dgm:t>
    </dgm:pt>
    <dgm:pt modelId="{AE01A54F-5648-4826-97EE-C2446FE8C1D9}">
      <dgm:prSet custT="1"/>
      <dgm:spPr/>
      <dgm:t>
        <a:bodyPr/>
        <a:lstStyle/>
        <a:p>
          <a:r>
            <a:rPr lang="en-US" sz="2000" dirty="0">
              <a:latin typeface="Arial" panose="020B0604020202020204" pitchFamily="34" charset="0"/>
              <a:cs typeface="Arial" panose="020B0604020202020204" pitchFamily="34" charset="0"/>
            </a:rPr>
            <a:t>Establish process for tracking vaccinations and ensuring confidentiality</a:t>
          </a:r>
        </a:p>
      </dgm:t>
    </dgm:pt>
    <dgm:pt modelId="{E04B20F8-7A93-40C0-A275-0447A4939DB0}" type="parTrans" cxnId="{0D1B2C78-3EF8-41D6-AB00-7FCEE5AE6BBF}">
      <dgm:prSet/>
      <dgm:spPr/>
      <dgm:t>
        <a:bodyPr/>
        <a:lstStyle/>
        <a:p>
          <a:endParaRPr lang="en-US"/>
        </a:p>
      </dgm:t>
    </dgm:pt>
    <dgm:pt modelId="{5270635A-2A4A-4DF7-8FCD-FE3782607FBF}" type="sibTrans" cxnId="{0D1B2C78-3EF8-41D6-AB00-7FCEE5AE6BBF}">
      <dgm:prSet/>
      <dgm:spPr/>
      <dgm:t>
        <a:bodyPr/>
        <a:lstStyle/>
        <a:p>
          <a:endParaRPr lang="en-US"/>
        </a:p>
      </dgm:t>
    </dgm:pt>
    <dgm:pt modelId="{D9D2F77D-0780-4A6C-BE59-2A6C3A076350}" type="pres">
      <dgm:prSet presAssocID="{54E011F1-5C7C-40B1-BAC1-DEC8FE5314FC}" presName="vert0" presStyleCnt="0">
        <dgm:presLayoutVars>
          <dgm:dir/>
          <dgm:animOne val="branch"/>
          <dgm:animLvl val="lvl"/>
        </dgm:presLayoutVars>
      </dgm:prSet>
      <dgm:spPr/>
    </dgm:pt>
    <dgm:pt modelId="{45E0B460-9E85-46BB-A7E3-D6C1B9EDC5DF}" type="pres">
      <dgm:prSet presAssocID="{80C7C0BC-B174-4AB2-8D1E-E950999A65C8}" presName="thickLine" presStyleLbl="alignNode1" presStyleIdx="0" presStyleCnt="5"/>
      <dgm:spPr/>
    </dgm:pt>
    <dgm:pt modelId="{47A6887A-B399-466B-8A2B-8C74D40D433F}" type="pres">
      <dgm:prSet presAssocID="{80C7C0BC-B174-4AB2-8D1E-E950999A65C8}" presName="horz1" presStyleCnt="0"/>
      <dgm:spPr/>
    </dgm:pt>
    <dgm:pt modelId="{BB5355F6-79F3-46A2-B777-BE059E18F187}" type="pres">
      <dgm:prSet presAssocID="{80C7C0BC-B174-4AB2-8D1E-E950999A65C8}" presName="tx1" presStyleLbl="revTx" presStyleIdx="0" presStyleCnt="5"/>
      <dgm:spPr/>
    </dgm:pt>
    <dgm:pt modelId="{0F3F23B8-AE7C-4645-93C3-C9CDD52CAD0C}" type="pres">
      <dgm:prSet presAssocID="{80C7C0BC-B174-4AB2-8D1E-E950999A65C8}" presName="vert1" presStyleCnt="0"/>
      <dgm:spPr/>
    </dgm:pt>
    <dgm:pt modelId="{D53E8D4A-28D7-43A5-B201-3182C481D1AE}" type="pres">
      <dgm:prSet presAssocID="{209F8968-32C6-463F-8CB4-F8CB821A1A4E}" presName="thickLine" presStyleLbl="alignNode1" presStyleIdx="1" presStyleCnt="5"/>
      <dgm:spPr/>
    </dgm:pt>
    <dgm:pt modelId="{3BD44DDC-C45A-42F3-869E-217F72D93F2B}" type="pres">
      <dgm:prSet presAssocID="{209F8968-32C6-463F-8CB4-F8CB821A1A4E}" presName="horz1" presStyleCnt="0"/>
      <dgm:spPr/>
    </dgm:pt>
    <dgm:pt modelId="{C483FD8A-CE00-44DE-B4CE-584349EC1C46}" type="pres">
      <dgm:prSet presAssocID="{209F8968-32C6-463F-8CB4-F8CB821A1A4E}" presName="tx1" presStyleLbl="revTx" presStyleIdx="1" presStyleCnt="5"/>
      <dgm:spPr/>
    </dgm:pt>
    <dgm:pt modelId="{84979DB1-CF15-4411-9586-D4BDE827477B}" type="pres">
      <dgm:prSet presAssocID="{209F8968-32C6-463F-8CB4-F8CB821A1A4E}" presName="vert1" presStyleCnt="0"/>
      <dgm:spPr/>
    </dgm:pt>
    <dgm:pt modelId="{AE8E9E90-8560-497D-8204-3814730A0BB9}" type="pres">
      <dgm:prSet presAssocID="{51B8607E-40B8-41B4-B78C-53FE05BD3518}" presName="thickLine" presStyleLbl="alignNode1" presStyleIdx="2" presStyleCnt="5"/>
      <dgm:spPr/>
    </dgm:pt>
    <dgm:pt modelId="{5541AE18-F4B2-429C-9F65-C4BA39890C5D}" type="pres">
      <dgm:prSet presAssocID="{51B8607E-40B8-41B4-B78C-53FE05BD3518}" presName="horz1" presStyleCnt="0"/>
      <dgm:spPr/>
    </dgm:pt>
    <dgm:pt modelId="{1DB3C265-DCB3-4506-9E9A-F038985E1F81}" type="pres">
      <dgm:prSet presAssocID="{51B8607E-40B8-41B4-B78C-53FE05BD3518}" presName="tx1" presStyleLbl="revTx" presStyleIdx="2" presStyleCnt="5"/>
      <dgm:spPr/>
    </dgm:pt>
    <dgm:pt modelId="{26EFEBCF-F9F3-4EB3-8EEB-5770118D0C6D}" type="pres">
      <dgm:prSet presAssocID="{51B8607E-40B8-41B4-B78C-53FE05BD3518}" presName="vert1" presStyleCnt="0"/>
      <dgm:spPr/>
    </dgm:pt>
    <dgm:pt modelId="{DF1DA576-3665-40C6-A939-921351EA9381}" type="pres">
      <dgm:prSet presAssocID="{2E95093C-7B6A-4C5D-8CCA-0F6F022B68DB}" presName="thickLine" presStyleLbl="alignNode1" presStyleIdx="3" presStyleCnt="5"/>
      <dgm:spPr/>
    </dgm:pt>
    <dgm:pt modelId="{19E3EB3E-42D8-446D-824F-43AA73723656}" type="pres">
      <dgm:prSet presAssocID="{2E95093C-7B6A-4C5D-8CCA-0F6F022B68DB}" presName="horz1" presStyleCnt="0"/>
      <dgm:spPr/>
    </dgm:pt>
    <dgm:pt modelId="{C8635681-936C-48B9-BB1E-722F7C8E76CA}" type="pres">
      <dgm:prSet presAssocID="{2E95093C-7B6A-4C5D-8CCA-0F6F022B68DB}" presName="tx1" presStyleLbl="revTx" presStyleIdx="3" presStyleCnt="5"/>
      <dgm:spPr/>
    </dgm:pt>
    <dgm:pt modelId="{D04ED3C1-C29F-470D-B976-A225BACA8F57}" type="pres">
      <dgm:prSet presAssocID="{2E95093C-7B6A-4C5D-8CCA-0F6F022B68DB}" presName="vert1" presStyleCnt="0"/>
      <dgm:spPr/>
    </dgm:pt>
    <dgm:pt modelId="{EA027A3A-8008-4825-9A66-DCB82DE27B0C}" type="pres">
      <dgm:prSet presAssocID="{AE01A54F-5648-4826-97EE-C2446FE8C1D9}" presName="thickLine" presStyleLbl="alignNode1" presStyleIdx="4" presStyleCnt="5"/>
      <dgm:spPr/>
    </dgm:pt>
    <dgm:pt modelId="{F002CC25-1635-494E-8433-6D8D22F23B69}" type="pres">
      <dgm:prSet presAssocID="{AE01A54F-5648-4826-97EE-C2446FE8C1D9}" presName="horz1" presStyleCnt="0"/>
      <dgm:spPr/>
    </dgm:pt>
    <dgm:pt modelId="{0ABC4F55-98C6-41AF-9DC0-67680F28A75C}" type="pres">
      <dgm:prSet presAssocID="{AE01A54F-5648-4826-97EE-C2446FE8C1D9}" presName="tx1" presStyleLbl="revTx" presStyleIdx="4" presStyleCnt="5"/>
      <dgm:spPr/>
    </dgm:pt>
    <dgm:pt modelId="{34C604C6-885D-408F-BC71-6C719084B926}" type="pres">
      <dgm:prSet presAssocID="{AE01A54F-5648-4826-97EE-C2446FE8C1D9}" presName="vert1" presStyleCnt="0"/>
      <dgm:spPr/>
    </dgm:pt>
  </dgm:ptLst>
  <dgm:cxnLst>
    <dgm:cxn modelId="{7DF8F311-7915-47B6-81C4-BEAEB3EE620A}" type="presOf" srcId="{AE01A54F-5648-4826-97EE-C2446FE8C1D9}" destId="{0ABC4F55-98C6-41AF-9DC0-67680F28A75C}" srcOrd="0" destOrd="0" presId="urn:microsoft.com/office/officeart/2008/layout/LinedList"/>
    <dgm:cxn modelId="{936CF428-8797-4EED-BF25-9975B3A9BB30}" srcId="{54E011F1-5C7C-40B1-BAC1-DEC8FE5314FC}" destId="{80C7C0BC-B174-4AB2-8D1E-E950999A65C8}" srcOrd="0" destOrd="0" parTransId="{75595619-0FF0-45BB-BC12-D5789B08B787}" sibTransId="{4BF01C9F-F08B-4298-A74A-2FE276031F1E}"/>
    <dgm:cxn modelId="{6B56F436-2AC4-4D33-AD3C-EE0DB0078CFA}" srcId="{54E011F1-5C7C-40B1-BAC1-DEC8FE5314FC}" destId="{209F8968-32C6-463F-8CB4-F8CB821A1A4E}" srcOrd="1" destOrd="0" parTransId="{AF694319-4D82-4DA8-AB53-2B419BF0AAC5}" sibTransId="{D5AAD1F4-3E2E-41DC-BE4D-347CA81BB594}"/>
    <dgm:cxn modelId="{E8074A67-9C98-4FFC-8DAA-8427645B2F6A}" type="presOf" srcId="{51B8607E-40B8-41B4-B78C-53FE05BD3518}" destId="{1DB3C265-DCB3-4506-9E9A-F038985E1F81}" srcOrd="0" destOrd="0" presId="urn:microsoft.com/office/officeart/2008/layout/LinedList"/>
    <dgm:cxn modelId="{A61D4D71-0D09-4494-A392-8A2DCC2DC506}" type="presOf" srcId="{2E95093C-7B6A-4C5D-8CCA-0F6F022B68DB}" destId="{C8635681-936C-48B9-BB1E-722F7C8E76CA}" srcOrd="0" destOrd="0" presId="urn:microsoft.com/office/officeart/2008/layout/LinedList"/>
    <dgm:cxn modelId="{0D1B2C78-3EF8-41D6-AB00-7FCEE5AE6BBF}" srcId="{54E011F1-5C7C-40B1-BAC1-DEC8FE5314FC}" destId="{AE01A54F-5648-4826-97EE-C2446FE8C1D9}" srcOrd="4" destOrd="0" parTransId="{E04B20F8-7A93-40C0-A275-0447A4939DB0}" sibTransId="{5270635A-2A4A-4DF7-8FCD-FE3782607FBF}"/>
    <dgm:cxn modelId="{0D5D7358-C08B-408D-8F5F-0F64408DF784}" srcId="{54E011F1-5C7C-40B1-BAC1-DEC8FE5314FC}" destId="{51B8607E-40B8-41B4-B78C-53FE05BD3518}" srcOrd="2" destOrd="0" parTransId="{F5CE6FC0-FE48-4EEF-9DC7-1301BFC43451}" sibTransId="{7A333AD8-18B1-4015-BF47-9957A400AD6A}"/>
    <dgm:cxn modelId="{8E1DAE9D-72D3-44B1-B51A-DC6AA3C83A1A}" srcId="{54E011F1-5C7C-40B1-BAC1-DEC8FE5314FC}" destId="{2E95093C-7B6A-4C5D-8CCA-0F6F022B68DB}" srcOrd="3" destOrd="0" parTransId="{C843D508-D66B-47D8-9D94-3239267CEE2B}" sibTransId="{BA84DB91-65FC-4060-91B7-B213C60BBE1E}"/>
    <dgm:cxn modelId="{ACA98FA9-A4A4-475E-834B-47DC30BB2B3F}" type="presOf" srcId="{80C7C0BC-B174-4AB2-8D1E-E950999A65C8}" destId="{BB5355F6-79F3-46A2-B777-BE059E18F187}" srcOrd="0" destOrd="0" presId="urn:microsoft.com/office/officeart/2008/layout/LinedList"/>
    <dgm:cxn modelId="{A5BB66B6-9689-451E-964D-EE50BEC12E75}" type="presOf" srcId="{209F8968-32C6-463F-8CB4-F8CB821A1A4E}" destId="{C483FD8A-CE00-44DE-B4CE-584349EC1C46}" srcOrd="0" destOrd="0" presId="urn:microsoft.com/office/officeart/2008/layout/LinedList"/>
    <dgm:cxn modelId="{CC558EEE-2401-4563-8A8F-2C35769D42B0}" type="presOf" srcId="{54E011F1-5C7C-40B1-BAC1-DEC8FE5314FC}" destId="{D9D2F77D-0780-4A6C-BE59-2A6C3A076350}" srcOrd="0" destOrd="0" presId="urn:microsoft.com/office/officeart/2008/layout/LinedList"/>
    <dgm:cxn modelId="{ACB0B0B7-7441-4218-B157-BDD97504EE7C}" type="presParOf" srcId="{D9D2F77D-0780-4A6C-BE59-2A6C3A076350}" destId="{45E0B460-9E85-46BB-A7E3-D6C1B9EDC5DF}" srcOrd="0" destOrd="0" presId="urn:microsoft.com/office/officeart/2008/layout/LinedList"/>
    <dgm:cxn modelId="{9F9FA5B0-3DD4-4DB3-981B-05C651BDB1F5}" type="presParOf" srcId="{D9D2F77D-0780-4A6C-BE59-2A6C3A076350}" destId="{47A6887A-B399-466B-8A2B-8C74D40D433F}" srcOrd="1" destOrd="0" presId="urn:microsoft.com/office/officeart/2008/layout/LinedList"/>
    <dgm:cxn modelId="{13F87EAD-50E1-4F78-801B-0DF65DE6BC15}" type="presParOf" srcId="{47A6887A-B399-466B-8A2B-8C74D40D433F}" destId="{BB5355F6-79F3-46A2-B777-BE059E18F187}" srcOrd="0" destOrd="0" presId="urn:microsoft.com/office/officeart/2008/layout/LinedList"/>
    <dgm:cxn modelId="{687EF2B0-83A3-421C-B7A3-FE6ADA43B030}" type="presParOf" srcId="{47A6887A-B399-466B-8A2B-8C74D40D433F}" destId="{0F3F23B8-AE7C-4645-93C3-C9CDD52CAD0C}" srcOrd="1" destOrd="0" presId="urn:microsoft.com/office/officeart/2008/layout/LinedList"/>
    <dgm:cxn modelId="{E833DCD1-E787-492E-A0EF-204294F7B986}" type="presParOf" srcId="{D9D2F77D-0780-4A6C-BE59-2A6C3A076350}" destId="{D53E8D4A-28D7-43A5-B201-3182C481D1AE}" srcOrd="2" destOrd="0" presId="urn:microsoft.com/office/officeart/2008/layout/LinedList"/>
    <dgm:cxn modelId="{11C27870-2759-42F5-AF04-F6F45FB43573}" type="presParOf" srcId="{D9D2F77D-0780-4A6C-BE59-2A6C3A076350}" destId="{3BD44DDC-C45A-42F3-869E-217F72D93F2B}" srcOrd="3" destOrd="0" presId="urn:microsoft.com/office/officeart/2008/layout/LinedList"/>
    <dgm:cxn modelId="{CAFCF9FA-E8AB-401E-8E7F-7105E9B2F463}" type="presParOf" srcId="{3BD44DDC-C45A-42F3-869E-217F72D93F2B}" destId="{C483FD8A-CE00-44DE-B4CE-584349EC1C46}" srcOrd="0" destOrd="0" presId="urn:microsoft.com/office/officeart/2008/layout/LinedList"/>
    <dgm:cxn modelId="{F690F61D-3E17-40A5-B431-1C62E8B0A27D}" type="presParOf" srcId="{3BD44DDC-C45A-42F3-869E-217F72D93F2B}" destId="{84979DB1-CF15-4411-9586-D4BDE827477B}" srcOrd="1" destOrd="0" presId="urn:microsoft.com/office/officeart/2008/layout/LinedList"/>
    <dgm:cxn modelId="{6A9870E8-FE34-4D5D-870A-29A13210630F}" type="presParOf" srcId="{D9D2F77D-0780-4A6C-BE59-2A6C3A076350}" destId="{AE8E9E90-8560-497D-8204-3814730A0BB9}" srcOrd="4" destOrd="0" presId="urn:microsoft.com/office/officeart/2008/layout/LinedList"/>
    <dgm:cxn modelId="{EFB7CEA6-DD47-497B-B151-CE4E7029682C}" type="presParOf" srcId="{D9D2F77D-0780-4A6C-BE59-2A6C3A076350}" destId="{5541AE18-F4B2-429C-9F65-C4BA39890C5D}" srcOrd="5" destOrd="0" presId="urn:microsoft.com/office/officeart/2008/layout/LinedList"/>
    <dgm:cxn modelId="{A7CB2827-1E74-48AE-AA8B-34320884FC39}" type="presParOf" srcId="{5541AE18-F4B2-429C-9F65-C4BA39890C5D}" destId="{1DB3C265-DCB3-4506-9E9A-F038985E1F81}" srcOrd="0" destOrd="0" presId="urn:microsoft.com/office/officeart/2008/layout/LinedList"/>
    <dgm:cxn modelId="{83AAB44A-1124-4AB0-B88F-A1D3DF1AE7D1}" type="presParOf" srcId="{5541AE18-F4B2-429C-9F65-C4BA39890C5D}" destId="{26EFEBCF-F9F3-4EB3-8EEB-5770118D0C6D}" srcOrd="1" destOrd="0" presId="urn:microsoft.com/office/officeart/2008/layout/LinedList"/>
    <dgm:cxn modelId="{1F97549A-5C02-4562-AE75-4D8C729D15F3}" type="presParOf" srcId="{D9D2F77D-0780-4A6C-BE59-2A6C3A076350}" destId="{DF1DA576-3665-40C6-A939-921351EA9381}" srcOrd="6" destOrd="0" presId="urn:microsoft.com/office/officeart/2008/layout/LinedList"/>
    <dgm:cxn modelId="{DB87E9E8-70FD-48D0-A952-F236027B3051}" type="presParOf" srcId="{D9D2F77D-0780-4A6C-BE59-2A6C3A076350}" destId="{19E3EB3E-42D8-446D-824F-43AA73723656}" srcOrd="7" destOrd="0" presId="urn:microsoft.com/office/officeart/2008/layout/LinedList"/>
    <dgm:cxn modelId="{827E5B36-8700-4294-B961-28C9E485CFFF}" type="presParOf" srcId="{19E3EB3E-42D8-446D-824F-43AA73723656}" destId="{C8635681-936C-48B9-BB1E-722F7C8E76CA}" srcOrd="0" destOrd="0" presId="urn:microsoft.com/office/officeart/2008/layout/LinedList"/>
    <dgm:cxn modelId="{093DB107-9B18-40A1-800C-FC78DBD4D956}" type="presParOf" srcId="{19E3EB3E-42D8-446D-824F-43AA73723656}" destId="{D04ED3C1-C29F-470D-B976-A225BACA8F57}" srcOrd="1" destOrd="0" presId="urn:microsoft.com/office/officeart/2008/layout/LinedList"/>
    <dgm:cxn modelId="{2968BE75-0641-412F-A1E0-39C6D160F315}" type="presParOf" srcId="{D9D2F77D-0780-4A6C-BE59-2A6C3A076350}" destId="{EA027A3A-8008-4825-9A66-DCB82DE27B0C}" srcOrd="8" destOrd="0" presId="urn:microsoft.com/office/officeart/2008/layout/LinedList"/>
    <dgm:cxn modelId="{02B0AC1E-7222-40B7-ABBB-ACF584C0C6B9}" type="presParOf" srcId="{D9D2F77D-0780-4A6C-BE59-2A6C3A076350}" destId="{F002CC25-1635-494E-8433-6D8D22F23B69}" srcOrd="9" destOrd="0" presId="urn:microsoft.com/office/officeart/2008/layout/LinedList"/>
    <dgm:cxn modelId="{42F1050E-7CD3-4DAF-B6D3-43E7494153D0}" type="presParOf" srcId="{F002CC25-1635-494E-8433-6D8D22F23B69}" destId="{0ABC4F55-98C6-41AF-9DC0-67680F28A75C}" srcOrd="0" destOrd="0" presId="urn:microsoft.com/office/officeart/2008/layout/LinedList"/>
    <dgm:cxn modelId="{5E2A35F9-ADD8-4640-9FE8-FD5A1988F0E6}" type="presParOf" srcId="{F002CC25-1635-494E-8433-6D8D22F23B69}" destId="{34C604C6-885D-408F-BC71-6C719084B92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B3FC0-5184-4D6F-A33E-E4B9C6A3DF0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DB36EF0F-8A62-486B-9270-6942AEAC5F7B}">
      <dgm:prSet custT="1"/>
      <dgm:spPr/>
      <dgm:t>
        <a:bodyPr/>
        <a:lstStyle/>
        <a:p>
          <a:r>
            <a:rPr lang="en-US" sz="1800" dirty="0">
              <a:latin typeface="Arial" panose="020B0604020202020204" pitchFamily="34" charset="0"/>
              <a:cs typeface="Arial" panose="020B0604020202020204" pitchFamily="34" charset="0"/>
            </a:rPr>
            <a:t>Employee diagnosed with COVID-19?</a:t>
          </a:r>
        </a:p>
      </dgm:t>
    </dgm:pt>
    <dgm:pt modelId="{A85DE421-C3BB-4688-92A0-1D4DB4EE00DE}" type="parTrans" cxnId="{41D8209F-790D-4163-AA39-BA14E4F9A7D5}">
      <dgm:prSet/>
      <dgm:spPr/>
      <dgm:t>
        <a:bodyPr/>
        <a:lstStyle/>
        <a:p>
          <a:endParaRPr lang="en-US"/>
        </a:p>
      </dgm:t>
    </dgm:pt>
    <dgm:pt modelId="{E2E4460D-99C3-4FD5-9227-8F23793A603E}" type="sibTrans" cxnId="{41D8209F-790D-4163-AA39-BA14E4F9A7D5}">
      <dgm:prSet/>
      <dgm:spPr/>
      <dgm:t>
        <a:bodyPr/>
        <a:lstStyle/>
        <a:p>
          <a:endParaRPr lang="en-US"/>
        </a:p>
      </dgm:t>
    </dgm:pt>
    <dgm:pt modelId="{614EFD14-1260-467F-971E-0CEB2BE663E5}">
      <dgm:prSet custT="1"/>
      <dgm:spPr/>
      <dgm:t>
        <a:bodyPr/>
        <a:lstStyle/>
        <a:p>
          <a:r>
            <a:rPr lang="en-US" sz="1600" dirty="0">
              <a:latin typeface="Arial" panose="020B0604020202020204" pitchFamily="34" charset="0"/>
              <a:cs typeface="Arial" panose="020B0604020202020204" pitchFamily="34" charset="0"/>
            </a:rPr>
            <a:t>Employee </a:t>
          </a:r>
          <a:r>
            <a:rPr lang="en-US" sz="1600" u="sng" dirty="0">
              <a:latin typeface="Arial" panose="020B0604020202020204" pitchFamily="34" charset="0"/>
              <a:cs typeface="Arial" panose="020B0604020202020204" pitchFamily="34" charset="0"/>
            </a:rPr>
            <a:t>incapacitated</a:t>
          </a:r>
          <a:r>
            <a:rPr lang="en-US" sz="1600" dirty="0">
              <a:latin typeface="Arial" panose="020B0604020202020204" pitchFamily="34" charset="0"/>
              <a:cs typeface="Arial" panose="020B0604020202020204" pitchFamily="34" charset="0"/>
            </a:rPr>
            <a:t>:  FMLA.</a:t>
          </a:r>
        </a:p>
      </dgm:t>
    </dgm:pt>
    <dgm:pt modelId="{B73DB29E-143C-47D0-904B-A881CB3D1BC2}" type="parTrans" cxnId="{B3D894C5-37D4-4D19-A0BB-6CE970334DBB}">
      <dgm:prSet/>
      <dgm:spPr/>
      <dgm:t>
        <a:bodyPr/>
        <a:lstStyle/>
        <a:p>
          <a:endParaRPr lang="en-US"/>
        </a:p>
      </dgm:t>
    </dgm:pt>
    <dgm:pt modelId="{5415BCAF-2E7E-49BA-91DB-F3813A42EEB4}" type="sibTrans" cxnId="{B3D894C5-37D4-4D19-A0BB-6CE970334DBB}">
      <dgm:prSet/>
      <dgm:spPr/>
      <dgm:t>
        <a:bodyPr/>
        <a:lstStyle/>
        <a:p>
          <a:endParaRPr lang="en-US"/>
        </a:p>
      </dgm:t>
    </dgm:pt>
    <dgm:pt modelId="{29E4F7DF-D047-4397-8288-06C94F4BBF8E}">
      <dgm:prSet custT="1"/>
      <dgm:spPr/>
      <dgm:t>
        <a:bodyPr/>
        <a:lstStyle/>
        <a:p>
          <a:r>
            <a:rPr lang="en-US" sz="1600" dirty="0">
              <a:latin typeface="Arial" panose="020B0604020202020204" pitchFamily="34" charset="0"/>
              <a:cs typeface="Arial" panose="020B0604020202020204" pitchFamily="34" charset="0"/>
            </a:rPr>
            <a:t>Employee </a:t>
          </a:r>
          <a:r>
            <a:rPr lang="en-US" sz="1600" u="sng" dirty="0">
              <a:latin typeface="Arial" panose="020B0604020202020204" pitchFamily="34" charset="0"/>
              <a:cs typeface="Arial" panose="020B0604020202020204" pitchFamily="34" charset="0"/>
            </a:rPr>
            <a:t>asymptomatic</a:t>
          </a:r>
          <a:r>
            <a:rPr lang="en-US" sz="1600" dirty="0">
              <a:latin typeface="Arial" panose="020B0604020202020204" pitchFamily="34" charset="0"/>
              <a:cs typeface="Arial" panose="020B0604020202020204" pitchFamily="34" charset="0"/>
            </a:rPr>
            <a:t>:  FMLA based on medical certification and during period of quarantine (unless employee can telework).</a:t>
          </a:r>
        </a:p>
      </dgm:t>
    </dgm:pt>
    <dgm:pt modelId="{EF4782FE-EB80-466D-9D27-1AC54573162F}" type="parTrans" cxnId="{73FBAAF2-7D20-4A10-A330-A6A15EA24269}">
      <dgm:prSet/>
      <dgm:spPr/>
      <dgm:t>
        <a:bodyPr/>
        <a:lstStyle/>
        <a:p>
          <a:endParaRPr lang="en-US"/>
        </a:p>
      </dgm:t>
    </dgm:pt>
    <dgm:pt modelId="{BB9F3350-8EB6-4596-8168-E4F1265C0C1C}" type="sibTrans" cxnId="{73FBAAF2-7D20-4A10-A330-A6A15EA24269}">
      <dgm:prSet/>
      <dgm:spPr/>
      <dgm:t>
        <a:bodyPr/>
        <a:lstStyle/>
        <a:p>
          <a:endParaRPr lang="en-US"/>
        </a:p>
      </dgm:t>
    </dgm:pt>
    <dgm:pt modelId="{4380FA9C-54EC-4D9C-8A51-D279F8C372F5}">
      <dgm:prSet custT="1"/>
      <dgm:spPr/>
      <dgm:t>
        <a:bodyPr/>
        <a:lstStyle/>
        <a:p>
          <a:r>
            <a:rPr lang="en-US" sz="1800" dirty="0">
              <a:latin typeface="Arial" panose="020B0604020202020204" pitchFamily="34" charset="0"/>
              <a:cs typeface="Arial" panose="020B0604020202020204" pitchFamily="34" charset="0"/>
            </a:rPr>
            <a:t>Underlying medical condition or pregnancy creating increased risk?</a:t>
          </a:r>
        </a:p>
      </dgm:t>
    </dgm:pt>
    <dgm:pt modelId="{0208A6E8-9B96-4ED2-9092-6C29C3537ACB}" type="parTrans" cxnId="{74D6E95C-4C7B-4C68-97FD-E716C913489A}">
      <dgm:prSet/>
      <dgm:spPr/>
      <dgm:t>
        <a:bodyPr/>
        <a:lstStyle/>
        <a:p>
          <a:endParaRPr lang="en-US"/>
        </a:p>
      </dgm:t>
    </dgm:pt>
    <dgm:pt modelId="{0206D273-507A-47D8-8970-DA774ECE1081}" type="sibTrans" cxnId="{74D6E95C-4C7B-4C68-97FD-E716C913489A}">
      <dgm:prSet/>
      <dgm:spPr/>
      <dgm:t>
        <a:bodyPr/>
        <a:lstStyle/>
        <a:p>
          <a:endParaRPr lang="en-US"/>
        </a:p>
      </dgm:t>
    </dgm:pt>
    <dgm:pt modelId="{100A2C67-06A8-4F5E-BC74-836671A5C24A}">
      <dgm:prSet custT="1"/>
      <dgm:spPr/>
      <dgm:t>
        <a:bodyPr/>
        <a:lstStyle/>
        <a:p>
          <a:r>
            <a:rPr lang="en-US" sz="1600" dirty="0">
              <a:latin typeface="Arial" panose="020B0604020202020204" pitchFamily="34" charset="0"/>
              <a:cs typeface="Arial" panose="020B0604020202020204" pitchFamily="34" charset="0"/>
            </a:rPr>
            <a:t>Employee </a:t>
          </a:r>
          <a:r>
            <a:rPr lang="en-US" sz="1600" u="none" dirty="0">
              <a:latin typeface="Arial" panose="020B0604020202020204" pitchFamily="34" charset="0"/>
              <a:cs typeface="Arial" panose="020B0604020202020204" pitchFamily="34" charset="0"/>
            </a:rPr>
            <a:t>incapacitated</a:t>
          </a:r>
          <a:r>
            <a:rPr lang="en-US" sz="1600" dirty="0">
              <a:latin typeface="Arial" panose="020B0604020202020204" pitchFamily="34" charset="0"/>
              <a:cs typeface="Arial" panose="020B0604020202020204" pitchFamily="34" charset="0"/>
            </a:rPr>
            <a:t>, needs multiple treatments to prevent incapacity or under </a:t>
          </a:r>
          <a:r>
            <a:rPr lang="en-US" sz="1600" u="sng" dirty="0">
              <a:latin typeface="Arial" panose="020B0604020202020204" pitchFamily="34" charset="0"/>
              <a:cs typeface="Arial" panose="020B0604020202020204" pitchFamily="34" charset="0"/>
            </a:rPr>
            <a:t>treatment/ medical supervision </a:t>
          </a:r>
          <a:r>
            <a:rPr lang="en-US" sz="1600" dirty="0">
              <a:latin typeface="Arial" panose="020B0604020202020204" pitchFamily="34" charset="0"/>
              <a:cs typeface="Arial" panose="020B0604020202020204" pitchFamily="34" charset="0"/>
            </a:rPr>
            <a:t>for a </a:t>
          </a:r>
          <a:r>
            <a:rPr lang="en-US" sz="1600" u="none" dirty="0">
              <a:latin typeface="Arial" panose="020B0604020202020204" pitchFamily="34" charset="0"/>
              <a:cs typeface="Arial" panose="020B0604020202020204" pitchFamily="34" charset="0"/>
            </a:rPr>
            <a:t>chronic/long-term condition</a:t>
          </a:r>
          <a:r>
            <a:rPr lang="en-US" sz="1600" dirty="0">
              <a:latin typeface="Arial" panose="020B0604020202020204" pitchFamily="34" charset="0"/>
              <a:cs typeface="Arial" panose="020B0604020202020204" pitchFamily="34" charset="0"/>
            </a:rPr>
            <a:t>:  FMLA.</a:t>
          </a:r>
        </a:p>
      </dgm:t>
    </dgm:pt>
    <dgm:pt modelId="{F32F4530-5B97-4A06-9DFC-EAC850885AD9}" type="parTrans" cxnId="{FBF2F841-7A3D-4D3F-BA67-24DB5C760B83}">
      <dgm:prSet/>
      <dgm:spPr/>
      <dgm:t>
        <a:bodyPr/>
        <a:lstStyle/>
        <a:p>
          <a:endParaRPr lang="en-US"/>
        </a:p>
      </dgm:t>
    </dgm:pt>
    <dgm:pt modelId="{3443C3EC-E14F-4EC3-9036-651F271DFFCB}" type="sibTrans" cxnId="{FBF2F841-7A3D-4D3F-BA67-24DB5C760B83}">
      <dgm:prSet/>
      <dgm:spPr/>
      <dgm:t>
        <a:bodyPr/>
        <a:lstStyle/>
        <a:p>
          <a:endParaRPr lang="en-US"/>
        </a:p>
      </dgm:t>
    </dgm:pt>
    <dgm:pt modelId="{AE414BA4-A5C1-4407-B599-07299B265245}">
      <dgm:prSet custT="1"/>
      <dgm:spPr/>
      <dgm:t>
        <a:bodyPr/>
        <a:lstStyle/>
        <a:p>
          <a:r>
            <a:rPr lang="en-US" sz="1600" dirty="0">
              <a:latin typeface="Arial" panose="020B0604020202020204" pitchFamily="34" charset="0"/>
              <a:cs typeface="Arial" panose="020B0604020202020204" pitchFamily="34" charset="0"/>
            </a:rPr>
            <a:t>Employee’ doctor advised to stay home to </a:t>
          </a:r>
          <a:r>
            <a:rPr lang="en-US" sz="1600" u="sng" dirty="0">
              <a:latin typeface="Arial" panose="020B0604020202020204" pitchFamily="34" charset="0"/>
              <a:cs typeface="Arial" panose="020B0604020202020204" pitchFamily="34" charset="0"/>
            </a:rPr>
            <a:t>prevent illness</a:t>
          </a:r>
          <a:r>
            <a:rPr lang="en-US" sz="1600" dirty="0">
              <a:latin typeface="Arial" panose="020B0604020202020204" pitchFamily="34" charset="0"/>
              <a:cs typeface="Arial" panose="020B0604020202020204" pitchFamily="34" charset="0"/>
            </a:rPr>
            <a:t>:  Unclear, but possibly FMLA.  See FMLA regulation stating employee with asthma can take FMLA if doctor advises employee to stay home when pollen count is too high.  29 CFR 825.115(f).</a:t>
          </a:r>
        </a:p>
      </dgm:t>
    </dgm:pt>
    <dgm:pt modelId="{14B72CB6-BCE2-4597-8E12-475985C16236}" type="parTrans" cxnId="{308AF5CB-5B4D-4FCB-A0B9-B26129714C47}">
      <dgm:prSet/>
      <dgm:spPr/>
      <dgm:t>
        <a:bodyPr/>
        <a:lstStyle/>
        <a:p>
          <a:endParaRPr lang="en-US"/>
        </a:p>
      </dgm:t>
    </dgm:pt>
    <dgm:pt modelId="{3293DA40-2410-420B-B26E-B11F630F8D72}" type="sibTrans" cxnId="{308AF5CB-5B4D-4FCB-A0B9-B26129714C47}">
      <dgm:prSet/>
      <dgm:spPr/>
      <dgm:t>
        <a:bodyPr/>
        <a:lstStyle/>
        <a:p>
          <a:endParaRPr lang="en-US"/>
        </a:p>
      </dgm:t>
    </dgm:pt>
    <dgm:pt modelId="{4C36EBAF-8A28-4C50-AB9C-D33697D1155D}">
      <dgm:prSet custT="1"/>
      <dgm:spPr/>
      <dgm:t>
        <a:bodyPr/>
        <a:lstStyle/>
        <a:p>
          <a:r>
            <a:rPr lang="en-US" sz="1800" dirty="0">
              <a:latin typeface="Arial" panose="020B0604020202020204" pitchFamily="34" charset="0"/>
              <a:cs typeface="Arial" panose="020B0604020202020204" pitchFamily="34" charset="0"/>
            </a:rPr>
            <a:t>Employee afraid of getting sick in workplace?</a:t>
          </a:r>
        </a:p>
      </dgm:t>
    </dgm:pt>
    <dgm:pt modelId="{0E883A27-85FE-4DA6-BA52-8DD4F63D7710}" type="parTrans" cxnId="{B8E100DD-2168-46C8-BCB3-0D3F36040218}">
      <dgm:prSet/>
      <dgm:spPr/>
      <dgm:t>
        <a:bodyPr/>
        <a:lstStyle/>
        <a:p>
          <a:endParaRPr lang="en-US"/>
        </a:p>
      </dgm:t>
    </dgm:pt>
    <dgm:pt modelId="{1F424B74-F44E-4255-B2B3-668A11574D5D}" type="sibTrans" cxnId="{B8E100DD-2168-46C8-BCB3-0D3F36040218}">
      <dgm:prSet/>
      <dgm:spPr/>
      <dgm:t>
        <a:bodyPr/>
        <a:lstStyle/>
        <a:p>
          <a:endParaRPr lang="en-US"/>
        </a:p>
      </dgm:t>
    </dgm:pt>
    <dgm:pt modelId="{F001C3BD-BA6F-40E9-902C-BF20A5652C81}">
      <dgm:prSet custT="1"/>
      <dgm:spPr/>
      <dgm:t>
        <a:bodyPr/>
        <a:lstStyle/>
        <a:p>
          <a:r>
            <a:rPr lang="en-US" sz="1600" dirty="0">
              <a:latin typeface="Arial" panose="020B0604020202020204" pitchFamily="34" charset="0"/>
              <a:cs typeface="Arial" panose="020B0604020202020204" pitchFamily="34" charset="0"/>
            </a:rPr>
            <a:t>Employee otherwise </a:t>
          </a:r>
          <a:r>
            <a:rPr lang="en-US" sz="1600" u="sng" dirty="0">
              <a:latin typeface="Arial" panose="020B0604020202020204" pitchFamily="34" charset="0"/>
              <a:cs typeface="Arial" panose="020B0604020202020204" pitchFamily="34" charset="0"/>
            </a:rPr>
            <a:t>healthy</a:t>
          </a:r>
          <a:r>
            <a:rPr lang="en-US" sz="1600" dirty="0">
              <a:latin typeface="Arial" panose="020B0604020202020204" pitchFamily="34" charset="0"/>
              <a:cs typeface="Arial" panose="020B0604020202020204" pitchFamily="34" charset="0"/>
            </a:rPr>
            <a:t>:  No FMLA.  DOL states leave taken by an employee for the purpose of avoiding exposure to COVID-19 would not be protected under the FMLA.</a:t>
          </a:r>
        </a:p>
      </dgm:t>
    </dgm:pt>
    <dgm:pt modelId="{F54BAA33-CECA-4D78-AD3D-B77AAED088B9}" type="parTrans" cxnId="{2BB4C2E1-5007-4853-917F-D9A2AA050F93}">
      <dgm:prSet/>
      <dgm:spPr/>
      <dgm:t>
        <a:bodyPr/>
        <a:lstStyle/>
        <a:p>
          <a:endParaRPr lang="en-US"/>
        </a:p>
      </dgm:t>
    </dgm:pt>
    <dgm:pt modelId="{26D0F5F9-E82B-4E28-B480-88E903EAF3A8}" type="sibTrans" cxnId="{2BB4C2E1-5007-4853-917F-D9A2AA050F93}">
      <dgm:prSet/>
      <dgm:spPr/>
      <dgm:t>
        <a:bodyPr/>
        <a:lstStyle/>
        <a:p>
          <a:endParaRPr lang="en-US"/>
        </a:p>
      </dgm:t>
    </dgm:pt>
    <dgm:pt modelId="{BD7E23B2-0C2F-4A04-B944-7ACA32F6DB36}" type="pres">
      <dgm:prSet presAssocID="{FF8B3FC0-5184-4D6F-A33E-E4B9C6A3DF0E}" presName="linear" presStyleCnt="0">
        <dgm:presLayoutVars>
          <dgm:dir/>
          <dgm:animLvl val="lvl"/>
          <dgm:resizeHandles val="exact"/>
        </dgm:presLayoutVars>
      </dgm:prSet>
      <dgm:spPr/>
    </dgm:pt>
    <dgm:pt modelId="{D39A8076-1DD9-4894-9559-EB9E0279FC41}" type="pres">
      <dgm:prSet presAssocID="{DB36EF0F-8A62-486B-9270-6942AEAC5F7B}" presName="parentLin" presStyleCnt="0"/>
      <dgm:spPr/>
    </dgm:pt>
    <dgm:pt modelId="{D5356F34-F849-446E-8DCA-10A7D76B73D6}" type="pres">
      <dgm:prSet presAssocID="{DB36EF0F-8A62-486B-9270-6942AEAC5F7B}" presName="parentLeftMargin" presStyleLbl="node1" presStyleIdx="0" presStyleCnt="3"/>
      <dgm:spPr/>
    </dgm:pt>
    <dgm:pt modelId="{2FEE2B50-40B4-4B14-94C0-2252ADB350C3}" type="pres">
      <dgm:prSet presAssocID="{DB36EF0F-8A62-486B-9270-6942AEAC5F7B}" presName="parentText" presStyleLbl="node1" presStyleIdx="0" presStyleCnt="3">
        <dgm:presLayoutVars>
          <dgm:chMax val="0"/>
          <dgm:bulletEnabled val="1"/>
        </dgm:presLayoutVars>
      </dgm:prSet>
      <dgm:spPr/>
    </dgm:pt>
    <dgm:pt modelId="{3A8104C6-AEC3-46B2-990C-1AB42951AA59}" type="pres">
      <dgm:prSet presAssocID="{DB36EF0F-8A62-486B-9270-6942AEAC5F7B}" presName="negativeSpace" presStyleCnt="0"/>
      <dgm:spPr/>
    </dgm:pt>
    <dgm:pt modelId="{74AA4D58-CE3F-4A1A-A2EB-CFCACA075580}" type="pres">
      <dgm:prSet presAssocID="{DB36EF0F-8A62-486B-9270-6942AEAC5F7B}" presName="childText" presStyleLbl="conFgAcc1" presStyleIdx="0" presStyleCnt="3">
        <dgm:presLayoutVars>
          <dgm:bulletEnabled val="1"/>
        </dgm:presLayoutVars>
      </dgm:prSet>
      <dgm:spPr/>
    </dgm:pt>
    <dgm:pt modelId="{EA8B6825-B007-4454-9541-A2311F9C2A21}" type="pres">
      <dgm:prSet presAssocID="{E2E4460D-99C3-4FD5-9227-8F23793A603E}" presName="spaceBetweenRectangles" presStyleCnt="0"/>
      <dgm:spPr/>
    </dgm:pt>
    <dgm:pt modelId="{4B655866-8F61-4980-BF6B-C6A725515BA3}" type="pres">
      <dgm:prSet presAssocID="{4380FA9C-54EC-4D9C-8A51-D279F8C372F5}" presName="parentLin" presStyleCnt="0"/>
      <dgm:spPr/>
    </dgm:pt>
    <dgm:pt modelId="{7DFF3102-CE2A-4B79-A9EE-9888813EA63C}" type="pres">
      <dgm:prSet presAssocID="{4380FA9C-54EC-4D9C-8A51-D279F8C372F5}" presName="parentLeftMargin" presStyleLbl="node1" presStyleIdx="0" presStyleCnt="3"/>
      <dgm:spPr/>
    </dgm:pt>
    <dgm:pt modelId="{E7D17397-91CD-49C9-B1C6-595EF0DA47E1}" type="pres">
      <dgm:prSet presAssocID="{4380FA9C-54EC-4D9C-8A51-D279F8C372F5}" presName="parentText" presStyleLbl="node1" presStyleIdx="1" presStyleCnt="3">
        <dgm:presLayoutVars>
          <dgm:chMax val="0"/>
          <dgm:bulletEnabled val="1"/>
        </dgm:presLayoutVars>
      </dgm:prSet>
      <dgm:spPr/>
    </dgm:pt>
    <dgm:pt modelId="{23C62065-BB63-450C-B483-0814D7491603}" type="pres">
      <dgm:prSet presAssocID="{4380FA9C-54EC-4D9C-8A51-D279F8C372F5}" presName="negativeSpace" presStyleCnt="0"/>
      <dgm:spPr/>
    </dgm:pt>
    <dgm:pt modelId="{B9210FBF-DCAA-4E60-BED7-59E69859FF15}" type="pres">
      <dgm:prSet presAssocID="{4380FA9C-54EC-4D9C-8A51-D279F8C372F5}" presName="childText" presStyleLbl="conFgAcc1" presStyleIdx="1" presStyleCnt="3">
        <dgm:presLayoutVars>
          <dgm:bulletEnabled val="1"/>
        </dgm:presLayoutVars>
      </dgm:prSet>
      <dgm:spPr/>
    </dgm:pt>
    <dgm:pt modelId="{821BDD6C-79BD-4B54-B63B-C3C997B44717}" type="pres">
      <dgm:prSet presAssocID="{0206D273-507A-47D8-8970-DA774ECE1081}" presName="spaceBetweenRectangles" presStyleCnt="0"/>
      <dgm:spPr/>
    </dgm:pt>
    <dgm:pt modelId="{33893630-C00B-411F-807F-B50B0361A541}" type="pres">
      <dgm:prSet presAssocID="{4C36EBAF-8A28-4C50-AB9C-D33697D1155D}" presName="parentLin" presStyleCnt="0"/>
      <dgm:spPr/>
    </dgm:pt>
    <dgm:pt modelId="{72E81ED4-1557-4B4D-B13E-1785323B6A94}" type="pres">
      <dgm:prSet presAssocID="{4C36EBAF-8A28-4C50-AB9C-D33697D1155D}" presName="parentLeftMargin" presStyleLbl="node1" presStyleIdx="1" presStyleCnt="3"/>
      <dgm:spPr/>
    </dgm:pt>
    <dgm:pt modelId="{2AFFF619-9882-4E70-806E-38A71EACE905}" type="pres">
      <dgm:prSet presAssocID="{4C36EBAF-8A28-4C50-AB9C-D33697D1155D}" presName="parentText" presStyleLbl="node1" presStyleIdx="2" presStyleCnt="3">
        <dgm:presLayoutVars>
          <dgm:chMax val="0"/>
          <dgm:bulletEnabled val="1"/>
        </dgm:presLayoutVars>
      </dgm:prSet>
      <dgm:spPr/>
    </dgm:pt>
    <dgm:pt modelId="{E2388A87-D68F-4AB0-9600-541AE81F8E5A}" type="pres">
      <dgm:prSet presAssocID="{4C36EBAF-8A28-4C50-AB9C-D33697D1155D}" presName="negativeSpace" presStyleCnt="0"/>
      <dgm:spPr/>
    </dgm:pt>
    <dgm:pt modelId="{C482AD68-680D-450F-B1C1-A5DD9F388D2B}" type="pres">
      <dgm:prSet presAssocID="{4C36EBAF-8A28-4C50-AB9C-D33697D1155D}" presName="childText" presStyleLbl="conFgAcc1" presStyleIdx="2" presStyleCnt="3">
        <dgm:presLayoutVars>
          <dgm:bulletEnabled val="1"/>
        </dgm:presLayoutVars>
      </dgm:prSet>
      <dgm:spPr/>
    </dgm:pt>
  </dgm:ptLst>
  <dgm:cxnLst>
    <dgm:cxn modelId="{C93C4009-EFEA-43D7-8DAC-0AD799366285}" type="presOf" srcId="{AE414BA4-A5C1-4407-B599-07299B265245}" destId="{B9210FBF-DCAA-4E60-BED7-59E69859FF15}" srcOrd="0" destOrd="1" presId="urn:microsoft.com/office/officeart/2005/8/layout/list1"/>
    <dgm:cxn modelId="{BD617C30-3B53-4DCD-BF43-3E5938E9BC42}" type="presOf" srcId="{FF8B3FC0-5184-4D6F-A33E-E4B9C6A3DF0E}" destId="{BD7E23B2-0C2F-4A04-B944-7ACA32F6DB36}" srcOrd="0" destOrd="0" presId="urn:microsoft.com/office/officeart/2005/8/layout/list1"/>
    <dgm:cxn modelId="{B2F63632-FB2C-4CC6-ABF0-405CE28A9305}" type="presOf" srcId="{100A2C67-06A8-4F5E-BC74-836671A5C24A}" destId="{B9210FBF-DCAA-4E60-BED7-59E69859FF15}" srcOrd="0" destOrd="0" presId="urn:microsoft.com/office/officeart/2005/8/layout/list1"/>
    <dgm:cxn modelId="{69459735-1990-459E-84B1-92AC77A1A36B}" type="presOf" srcId="{4C36EBAF-8A28-4C50-AB9C-D33697D1155D}" destId="{72E81ED4-1557-4B4D-B13E-1785323B6A94}" srcOrd="0" destOrd="0" presId="urn:microsoft.com/office/officeart/2005/8/layout/list1"/>
    <dgm:cxn modelId="{74D6E95C-4C7B-4C68-97FD-E716C913489A}" srcId="{FF8B3FC0-5184-4D6F-A33E-E4B9C6A3DF0E}" destId="{4380FA9C-54EC-4D9C-8A51-D279F8C372F5}" srcOrd="1" destOrd="0" parTransId="{0208A6E8-9B96-4ED2-9092-6C29C3537ACB}" sibTransId="{0206D273-507A-47D8-8970-DA774ECE1081}"/>
    <dgm:cxn modelId="{FBF2F841-7A3D-4D3F-BA67-24DB5C760B83}" srcId="{4380FA9C-54EC-4D9C-8A51-D279F8C372F5}" destId="{100A2C67-06A8-4F5E-BC74-836671A5C24A}" srcOrd="0" destOrd="0" parTransId="{F32F4530-5B97-4A06-9DFC-EAC850885AD9}" sibTransId="{3443C3EC-E14F-4EC3-9036-651F271DFFCB}"/>
    <dgm:cxn modelId="{50395343-65A6-4429-A492-654FA9B8082A}" type="presOf" srcId="{4C36EBAF-8A28-4C50-AB9C-D33697D1155D}" destId="{2AFFF619-9882-4E70-806E-38A71EACE905}" srcOrd="1" destOrd="0" presId="urn:microsoft.com/office/officeart/2005/8/layout/list1"/>
    <dgm:cxn modelId="{18EE4E65-E127-482A-AEFA-69B9387D831C}" type="presOf" srcId="{4380FA9C-54EC-4D9C-8A51-D279F8C372F5}" destId="{7DFF3102-CE2A-4B79-A9EE-9888813EA63C}" srcOrd="0" destOrd="0" presId="urn:microsoft.com/office/officeart/2005/8/layout/list1"/>
    <dgm:cxn modelId="{D0F60385-31D8-445A-9D46-A7C9EB568924}" type="presOf" srcId="{DB36EF0F-8A62-486B-9270-6942AEAC5F7B}" destId="{2FEE2B50-40B4-4B14-94C0-2252ADB350C3}" srcOrd="1" destOrd="0" presId="urn:microsoft.com/office/officeart/2005/8/layout/list1"/>
    <dgm:cxn modelId="{41D8209F-790D-4163-AA39-BA14E4F9A7D5}" srcId="{FF8B3FC0-5184-4D6F-A33E-E4B9C6A3DF0E}" destId="{DB36EF0F-8A62-486B-9270-6942AEAC5F7B}" srcOrd="0" destOrd="0" parTransId="{A85DE421-C3BB-4688-92A0-1D4DB4EE00DE}" sibTransId="{E2E4460D-99C3-4FD5-9227-8F23793A603E}"/>
    <dgm:cxn modelId="{27A664BE-11D4-4FBA-A54F-7EE7212885D9}" type="presOf" srcId="{4380FA9C-54EC-4D9C-8A51-D279F8C372F5}" destId="{E7D17397-91CD-49C9-B1C6-595EF0DA47E1}" srcOrd="1" destOrd="0" presId="urn:microsoft.com/office/officeart/2005/8/layout/list1"/>
    <dgm:cxn modelId="{C83BA2BF-5AD9-4353-AFD4-CC933A1238BB}" type="presOf" srcId="{DB36EF0F-8A62-486B-9270-6942AEAC5F7B}" destId="{D5356F34-F849-446E-8DCA-10A7D76B73D6}" srcOrd="0" destOrd="0" presId="urn:microsoft.com/office/officeart/2005/8/layout/list1"/>
    <dgm:cxn modelId="{B3D894C5-37D4-4D19-A0BB-6CE970334DBB}" srcId="{DB36EF0F-8A62-486B-9270-6942AEAC5F7B}" destId="{614EFD14-1260-467F-971E-0CEB2BE663E5}" srcOrd="0" destOrd="0" parTransId="{B73DB29E-143C-47D0-904B-A881CB3D1BC2}" sibTransId="{5415BCAF-2E7E-49BA-91DB-F3813A42EEB4}"/>
    <dgm:cxn modelId="{308AF5CB-5B4D-4FCB-A0B9-B26129714C47}" srcId="{4380FA9C-54EC-4D9C-8A51-D279F8C372F5}" destId="{AE414BA4-A5C1-4407-B599-07299B265245}" srcOrd="1" destOrd="0" parTransId="{14B72CB6-BCE2-4597-8E12-475985C16236}" sibTransId="{3293DA40-2410-420B-B26E-B11F630F8D72}"/>
    <dgm:cxn modelId="{B718B4D4-4BE2-4497-9987-A5073E91360A}" type="presOf" srcId="{614EFD14-1260-467F-971E-0CEB2BE663E5}" destId="{74AA4D58-CE3F-4A1A-A2EB-CFCACA075580}" srcOrd="0" destOrd="0" presId="urn:microsoft.com/office/officeart/2005/8/layout/list1"/>
    <dgm:cxn modelId="{B8E100DD-2168-46C8-BCB3-0D3F36040218}" srcId="{FF8B3FC0-5184-4D6F-A33E-E4B9C6A3DF0E}" destId="{4C36EBAF-8A28-4C50-AB9C-D33697D1155D}" srcOrd="2" destOrd="0" parTransId="{0E883A27-85FE-4DA6-BA52-8DD4F63D7710}" sibTransId="{1F424B74-F44E-4255-B2B3-668A11574D5D}"/>
    <dgm:cxn modelId="{5A828EE1-59A0-4FA9-BA53-30FA77D90576}" type="presOf" srcId="{29E4F7DF-D047-4397-8288-06C94F4BBF8E}" destId="{74AA4D58-CE3F-4A1A-A2EB-CFCACA075580}" srcOrd="0" destOrd="1" presId="urn:microsoft.com/office/officeart/2005/8/layout/list1"/>
    <dgm:cxn modelId="{2BB4C2E1-5007-4853-917F-D9A2AA050F93}" srcId="{4C36EBAF-8A28-4C50-AB9C-D33697D1155D}" destId="{F001C3BD-BA6F-40E9-902C-BF20A5652C81}" srcOrd="0" destOrd="0" parTransId="{F54BAA33-CECA-4D78-AD3D-B77AAED088B9}" sibTransId="{26D0F5F9-E82B-4E28-B480-88E903EAF3A8}"/>
    <dgm:cxn modelId="{73FBAAF2-7D20-4A10-A330-A6A15EA24269}" srcId="{DB36EF0F-8A62-486B-9270-6942AEAC5F7B}" destId="{29E4F7DF-D047-4397-8288-06C94F4BBF8E}" srcOrd="1" destOrd="0" parTransId="{EF4782FE-EB80-466D-9D27-1AC54573162F}" sibTransId="{BB9F3350-8EB6-4596-8168-E4F1265C0C1C}"/>
    <dgm:cxn modelId="{87BE08FE-DBD4-4F8E-80D7-0BF40DE38A0D}" type="presOf" srcId="{F001C3BD-BA6F-40E9-902C-BF20A5652C81}" destId="{C482AD68-680D-450F-B1C1-A5DD9F388D2B}" srcOrd="0" destOrd="0" presId="urn:microsoft.com/office/officeart/2005/8/layout/list1"/>
    <dgm:cxn modelId="{0E93F506-487C-40F7-AE83-FC40EEA7219E}" type="presParOf" srcId="{BD7E23B2-0C2F-4A04-B944-7ACA32F6DB36}" destId="{D39A8076-1DD9-4894-9559-EB9E0279FC41}" srcOrd="0" destOrd="0" presId="urn:microsoft.com/office/officeart/2005/8/layout/list1"/>
    <dgm:cxn modelId="{743E8726-4A6E-43A7-B036-D47537316755}" type="presParOf" srcId="{D39A8076-1DD9-4894-9559-EB9E0279FC41}" destId="{D5356F34-F849-446E-8DCA-10A7D76B73D6}" srcOrd="0" destOrd="0" presId="urn:microsoft.com/office/officeart/2005/8/layout/list1"/>
    <dgm:cxn modelId="{ABCB3141-479B-4E20-956F-CC289C5D6782}" type="presParOf" srcId="{D39A8076-1DD9-4894-9559-EB9E0279FC41}" destId="{2FEE2B50-40B4-4B14-94C0-2252ADB350C3}" srcOrd="1" destOrd="0" presId="urn:microsoft.com/office/officeart/2005/8/layout/list1"/>
    <dgm:cxn modelId="{7EC5C2B5-0312-4FB8-9B5D-D954412837BE}" type="presParOf" srcId="{BD7E23B2-0C2F-4A04-B944-7ACA32F6DB36}" destId="{3A8104C6-AEC3-46B2-990C-1AB42951AA59}" srcOrd="1" destOrd="0" presId="urn:microsoft.com/office/officeart/2005/8/layout/list1"/>
    <dgm:cxn modelId="{69EF9380-E97D-4EE0-B917-4D1C8BAB5B90}" type="presParOf" srcId="{BD7E23B2-0C2F-4A04-B944-7ACA32F6DB36}" destId="{74AA4D58-CE3F-4A1A-A2EB-CFCACA075580}" srcOrd="2" destOrd="0" presId="urn:microsoft.com/office/officeart/2005/8/layout/list1"/>
    <dgm:cxn modelId="{874B5CB7-941D-40E7-942A-62234DB561C6}" type="presParOf" srcId="{BD7E23B2-0C2F-4A04-B944-7ACA32F6DB36}" destId="{EA8B6825-B007-4454-9541-A2311F9C2A21}" srcOrd="3" destOrd="0" presId="urn:microsoft.com/office/officeart/2005/8/layout/list1"/>
    <dgm:cxn modelId="{5EA9C2AA-069F-4229-B871-4807125E9530}" type="presParOf" srcId="{BD7E23B2-0C2F-4A04-B944-7ACA32F6DB36}" destId="{4B655866-8F61-4980-BF6B-C6A725515BA3}" srcOrd="4" destOrd="0" presId="urn:microsoft.com/office/officeart/2005/8/layout/list1"/>
    <dgm:cxn modelId="{8E5680B6-FBE1-4297-AED7-F4B8B2571860}" type="presParOf" srcId="{4B655866-8F61-4980-BF6B-C6A725515BA3}" destId="{7DFF3102-CE2A-4B79-A9EE-9888813EA63C}" srcOrd="0" destOrd="0" presId="urn:microsoft.com/office/officeart/2005/8/layout/list1"/>
    <dgm:cxn modelId="{30E2663A-D0B5-482E-BA3F-F7F911788F4B}" type="presParOf" srcId="{4B655866-8F61-4980-BF6B-C6A725515BA3}" destId="{E7D17397-91CD-49C9-B1C6-595EF0DA47E1}" srcOrd="1" destOrd="0" presId="urn:microsoft.com/office/officeart/2005/8/layout/list1"/>
    <dgm:cxn modelId="{1DF50E5C-A0C9-4340-8823-BC88CC5A74CE}" type="presParOf" srcId="{BD7E23B2-0C2F-4A04-B944-7ACA32F6DB36}" destId="{23C62065-BB63-450C-B483-0814D7491603}" srcOrd="5" destOrd="0" presId="urn:microsoft.com/office/officeart/2005/8/layout/list1"/>
    <dgm:cxn modelId="{AD73DD28-1A8C-43D5-A4EA-8B5A3B6730AF}" type="presParOf" srcId="{BD7E23B2-0C2F-4A04-B944-7ACA32F6DB36}" destId="{B9210FBF-DCAA-4E60-BED7-59E69859FF15}" srcOrd="6" destOrd="0" presId="urn:microsoft.com/office/officeart/2005/8/layout/list1"/>
    <dgm:cxn modelId="{BB1B6ADD-9809-42AF-9037-673B4BDAAE00}" type="presParOf" srcId="{BD7E23B2-0C2F-4A04-B944-7ACA32F6DB36}" destId="{821BDD6C-79BD-4B54-B63B-C3C997B44717}" srcOrd="7" destOrd="0" presId="urn:microsoft.com/office/officeart/2005/8/layout/list1"/>
    <dgm:cxn modelId="{9A63EAB4-5241-4AE8-B53A-37410E10A1C6}" type="presParOf" srcId="{BD7E23B2-0C2F-4A04-B944-7ACA32F6DB36}" destId="{33893630-C00B-411F-807F-B50B0361A541}" srcOrd="8" destOrd="0" presId="urn:microsoft.com/office/officeart/2005/8/layout/list1"/>
    <dgm:cxn modelId="{B0C4E7AF-2057-4476-820D-AF8F0D8BBB17}" type="presParOf" srcId="{33893630-C00B-411F-807F-B50B0361A541}" destId="{72E81ED4-1557-4B4D-B13E-1785323B6A94}" srcOrd="0" destOrd="0" presId="urn:microsoft.com/office/officeart/2005/8/layout/list1"/>
    <dgm:cxn modelId="{C08D56E2-7880-4797-9772-9F28FFA1A608}" type="presParOf" srcId="{33893630-C00B-411F-807F-B50B0361A541}" destId="{2AFFF619-9882-4E70-806E-38A71EACE905}" srcOrd="1" destOrd="0" presId="urn:microsoft.com/office/officeart/2005/8/layout/list1"/>
    <dgm:cxn modelId="{73D2BC5D-724F-4F29-A7CA-168040F382FE}" type="presParOf" srcId="{BD7E23B2-0C2F-4A04-B944-7ACA32F6DB36}" destId="{E2388A87-D68F-4AB0-9600-541AE81F8E5A}" srcOrd="9" destOrd="0" presId="urn:microsoft.com/office/officeart/2005/8/layout/list1"/>
    <dgm:cxn modelId="{A4D19836-CFD6-4CFA-A01A-95E02C0000D3}" type="presParOf" srcId="{BD7E23B2-0C2F-4A04-B944-7ACA32F6DB36}" destId="{C482AD68-680D-450F-B1C1-A5DD9F388D2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0B460-9E85-46BB-A7E3-D6C1B9EDC5DF}">
      <dsp:nvSpPr>
        <dsp:cNvPr id="0" name=""/>
        <dsp:cNvSpPr/>
      </dsp:nvSpPr>
      <dsp:spPr>
        <a:xfrm>
          <a:off x="0" y="453"/>
          <a:ext cx="810837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355F6-79F3-46A2-B777-BE059E18F187}">
      <dsp:nvSpPr>
        <dsp:cNvPr id="0" name=""/>
        <dsp:cNvSpPr/>
      </dsp:nvSpPr>
      <dsp:spPr>
        <a:xfrm>
          <a:off x="0" y="453"/>
          <a:ext cx="8108370" cy="74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Have a written policy if mandating vaccines.</a:t>
          </a:r>
        </a:p>
      </dsp:txBody>
      <dsp:txXfrm>
        <a:off x="0" y="453"/>
        <a:ext cx="8108370" cy="742256"/>
      </dsp:txXfrm>
    </dsp:sp>
    <dsp:sp modelId="{D53E8D4A-28D7-43A5-B201-3182C481D1AE}">
      <dsp:nvSpPr>
        <dsp:cNvPr id="0" name=""/>
        <dsp:cNvSpPr/>
      </dsp:nvSpPr>
      <dsp:spPr>
        <a:xfrm>
          <a:off x="0" y="742710"/>
          <a:ext cx="8108370" cy="0"/>
        </a:xfrm>
        <a:prstGeom prst="line">
          <a:avLst/>
        </a:prstGeom>
        <a:solidFill>
          <a:schemeClr val="accent2">
            <a:hueOff val="2960900"/>
            <a:satOff val="-5285"/>
            <a:lumOff val="2549"/>
            <a:alphaOff val="0"/>
          </a:schemeClr>
        </a:solidFill>
        <a:ln w="12700" cap="flat" cmpd="sng" algn="ctr">
          <a:solidFill>
            <a:schemeClr val="accent2">
              <a:hueOff val="2960900"/>
              <a:satOff val="-5285"/>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3FD8A-CE00-44DE-B4CE-584349EC1C46}">
      <dsp:nvSpPr>
        <dsp:cNvPr id="0" name=""/>
        <dsp:cNvSpPr/>
      </dsp:nvSpPr>
      <dsp:spPr>
        <a:xfrm>
          <a:off x="0" y="742710"/>
          <a:ext cx="8108370" cy="74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Establish reasonable accommodation process for disability, religious belief, pregnancy and breastfeeding</a:t>
          </a:r>
        </a:p>
      </dsp:txBody>
      <dsp:txXfrm>
        <a:off x="0" y="742710"/>
        <a:ext cx="8108370" cy="742256"/>
      </dsp:txXfrm>
    </dsp:sp>
    <dsp:sp modelId="{AE8E9E90-8560-497D-8204-3814730A0BB9}">
      <dsp:nvSpPr>
        <dsp:cNvPr id="0" name=""/>
        <dsp:cNvSpPr/>
      </dsp:nvSpPr>
      <dsp:spPr>
        <a:xfrm>
          <a:off x="0" y="1484967"/>
          <a:ext cx="8108370" cy="0"/>
        </a:xfrm>
        <a:prstGeom prst="line">
          <a:avLst/>
        </a:prstGeom>
        <a:solidFill>
          <a:schemeClr val="accent2">
            <a:hueOff val="5921801"/>
            <a:satOff val="-10570"/>
            <a:lumOff val="5098"/>
            <a:alphaOff val="0"/>
          </a:schemeClr>
        </a:solidFill>
        <a:ln w="12700" cap="flat" cmpd="sng" algn="ctr">
          <a:solidFill>
            <a:schemeClr val="accent2">
              <a:hueOff val="5921801"/>
              <a:satOff val="-10570"/>
              <a:lumOff val="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3C265-DCB3-4506-9E9A-F038985E1F81}">
      <dsp:nvSpPr>
        <dsp:cNvPr id="0" name=""/>
        <dsp:cNvSpPr/>
      </dsp:nvSpPr>
      <dsp:spPr>
        <a:xfrm>
          <a:off x="0" y="1484967"/>
          <a:ext cx="8108370" cy="74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If mandatory pay for time required to receive vaccine</a:t>
          </a:r>
        </a:p>
      </dsp:txBody>
      <dsp:txXfrm>
        <a:off x="0" y="1484967"/>
        <a:ext cx="8108370" cy="742256"/>
      </dsp:txXfrm>
    </dsp:sp>
    <dsp:sp modelId="{DF1DA576-3665-40C6-A939-921351EA9381}">
      <dsp:nvSpPr>
        <dsp:cNvPr id="0" name=""/>
        <dsp:cNvSpPr/>
      </dsp:nvSpPr>
      <dsp:spPr>
        <a:xfrm>
          <a:off x="0" y="2227223"/>
          <a:ext cx="8108370" cy="0"/>
        </a:xfrm>
        <a:prstGeom prst="line">
          <a:avLst/>
        </a:prstGeom>
        <a:solidFill>
          <a:schemeClr val="accent2">
            <a:hueOff val="8882701"/>
            <a:satOff val="-15854"/>
            <a:lumOff val="7647"/>
            <a:alphaOff val="0"/>
          </a:schemeClr>
        </a:solidFill>
        <a:ln w="12700" cap="flat" cmpd="sng" algn="ctr">
          <a:solidFill>
            <a:schemeClr val="accent2">
              <a:hueOff val="8882701"/>
              <a:satOff val="-15854"/>
              <a:lumOff val="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35681-936C-48B9-BB1E-722F7C8E76CA}">
      <dsp:nvSpPr>
        <dsp:cNvPr id="0" name=""/>
        <dsp:cNvSpPr/>
      </dsp:nvSpPr>
      <dsp:spPr>
        <a:xfrm>
          <a:off x="0" y="2227223"/>
          <a:ext cx="8108370" cy="74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Determine how company will handle absenteeism and leave if employees have adverse reactions</a:t>
          </a:r>
        </a:p>
      </dsp:txBody>
      <dsp:txXfrm>
        <a:off x="0" y="2227223"/>
        <a:ext cx="8108370" cy="742256"/>
      </dsp:txXfrm>
    </dsp:sp>
    <dsp:sp modelId="{EA027A3A-8008-4825-9A66-DCB82DE27B0C}">
      <dsp:nvSpPr>
        <dsp:cNvPr id="0" name=""/>
        <dsp:cNvSpPr/>
      </dsp:nvSpPr>
      <dsp:spPr>
        <a:xfrm>
          <a:off x="0" y="2969480"/>
          <a:ext cx="8108370" cy="0"/>
        </a:xfrm>
        <a:prstGeom prst="line">
          <a:avLst/>
        </a:prstGeom>
        <a:solidFill>
          <a:schemeClr val="accent2">
            <a:hueOff val="11843601"/>
            <a:satOff val="-21139"/>
            <a:lumOff val="10196"/>
            <a:alphaOff val="0"/>
          </a:schemeClr>
        </a:solidFill>
        <a:ln w="12700" cap="flat" cmpd="sng" algn="ctr">
          <a:solidFill>
            <a:schemeClr val="accent2">
              <a:hueOff val="11843601"/>
              <a:satOff val="-21139"/>
              <a:lumOff val="1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C4F55-98C6-41AF-9DC0-67680F28A75C}">
      <dsp:nvSpPr>
        <dsp:cNvPr id="0" name=""/>
        <dsp:cNvSpPr/>
      </dsp:nvSpPr>
      <dsp:spPr>
        <a:xfrm>
          <a:off x="0" y="2969480"/>
          <a:ext cx="8108370" cy="74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Establish process for tracking vaccinations and ensuring confidentiality</a:t>
          </a:r>
        </a:p>
      </dsp:txBody>
      <dsp:txXfrm>
        <a:off x="0" y="2969480"/>
        <a:ext cx="8108370" cy="742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A4D58-CE3F-4A1A-A2EB-CFCACA075580}">
      <dsp:nvSpPr>
        <dsp:cNvPr id="0" name=""/>
        <dsp:cNvSpPr/>
      </dsp:nvSpPr>
      <dsp:spPr>
        <a:xfrm>
          <a:off x="0" y="299109"/>
          <a:ext cx="10817352" cy="11513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547" tIns="354076" rIns="8395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Employee </a:t>
          </a:r>
          <a:r>
            <a:rPr lang="en-US" sz="1600" u="sng" kern="1200" dirty="0">
              <a:latin typeface="Arial" panose="020B0604020202020204" pitchFamily="34" charset="0"/>
              <a:cs typeface="Arial" panose="020B0604020202020204" pitchFamily="34" charset="0"/>
            </a:rPr>
            <a:t>incapacitated</a:t>
          </a:r>
          <a:r>
            <a:rPr lang="en-US" sz="1600" kern="1200" dirty="0">
              <a:latin typeface="Arial" panose="020B0604020202020204" pitchFamily="34" charset="0"/>
              <a:cs typeface="Arial" panose="020B0604020202020204" pitchFamily="34" charset="0"/>
            </a:rPr>
            <a:t>:  FMLA.</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Employee </a:t>
          </a:r>
          <a:r>
            <a:rPr lang="en-US" sz="1600" u="sng" kern="1200" dirty="0">
              <a:latin typeface="Arial" panose="020B0604020202020204" pitchFamily="34" charset="0"/>
              <a:cs typeface="Arial" panose="020B0604020202020204" pitchFamily="34" charset="0"/>
            </a:rPr>
            <a:t>asymptomatic</a:t>
          </a:r>
          <a:r>
            <a:rPr lang="en-US" sz="1600" kern="1200" dirty="0">
              <a:latin typeface="Arial" panose="020B0604020202020204" pitchFamily="34" charset="0"/>
              <a:cs typeface="Arial" panose="020B0604020202020204" pitchFamily="34" charset="0"/>
            </a:rPr>
            <a:t>:  FMLA based on medical certification and during period of quarantine (unless employee can telework).</a:t>
          </a:r>
        </a:p>
      </dsp:txBody>
      <dsp:txXfrm>
        <a:off x="0" y="299109"/>
        <a:ext cx="10817352" cy="1151325"/>
      </dsp:txXfrm>
    </dsp:sp>
    <dsp:sp modelId="{2FEE2B50-40B4-4B14-94C0-2252ADB350C3}">
      <dsp:nvSpPr>
        <dsp:cNvPr id="0" name=""/>
        <dsp:cNvSpPr/>
      </dsp:nvSpPr>
      <dsp:spPr>
        <a:xfrm>
          <a:off x="540867" y="48189"/>
          <a:ext cx="7572146"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09" tIns="0" rIns="286209"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Employee diagnosed with COVID-19?</a:t>
          </a:r>
        </a:p>
      </dsp:txBody>
      <dsp:txXfrm>
        <a:off x="565365" y="72687"/>
        <a:ext cx="7523150" cy="452844"/>
      </dsp:txXfrm>
    </dsp:sp>
    <dsp:sp modelId="{B9210FBF-DCAA-4E60-BED7-59E69859FF15}">
      <dsp:nvSpPr>
        <dsp:cNvPr id="0" name=""/>
        <dsp:cNvSpPr/>
      </dsp:nvSpPr>
      <dsp:spPr>
        <a:xfrm>
          <a:off x="0" y="1793154"/>
          <a:ext cx="10817352" cy="1579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547" tIns="354076" rIns="8395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Employee </a:t>
          </a:r>
          <a:r>
            <a:rPr lang="en-US" sz="1600" u="none" kern="1200" dirty="0">
              <a:latin typeface="Arial" panose="020B0604020202020204" pitchFamily="34" charset="0"/>
              <a:cs typeface="Arial" panose="020B0604020202020204" pitchFamily="34" charset="0"/>
            </a:rPr>
            <a:t>incapacitated</a:t>
          </a:r>
          <a:r>
            <a:rPr lang="en-US" sz="1600" kern="1200" dirty="0">
              <a:latin typeface="Arial" panose="020B0604020202020204" pitchFamily="34" charset="0"/>
              <a:cs typeface="Arial" panose="020B0604020202020204" pitchFamily="34" charset="0"/>
            </a:rPr>
            <a:t>, needs multiple treatments to prevent incapacity or under </a:t>
          </a:r>
          <a:r>
            <a:rPr lang="en-US" sz="1600" u="sng" kern="1200" dirty="0">
              <a:latin typeface="Arial" panose="020B0604020202020204" pitchFamily="34" charset="0"/>
              <a:cs typeface="Arial" panose="020B0604020202020204" pitchFamily="34" charset="0"/>
            </a:rPr>
            <a:t>treatment/ medical supervision </a:t>
          </a:r>
          <a:r>
            <a:rPr lang="en-US" sz="1600" kern="1200" dirty="0">
              <a:latin typeface="Arial" panose="020B0604020202020204" pitchFamily="34" charset="0"/>
              <a:cs typeface="Arial" panose="020B0604020202020204" pitchFamily="34" charset="0"/>
            </a:rPr>
            <a:t>for a </a:t>
          </a:r>
          <a:r>
            <a:rPr lang="en-US" sz="1600" u="none" kern="1200" dirty="0">
              <a:latin typeface="Arial" panose="020B0604020202020204" pitchFamily="34" charset="0"/>
              <a:cs typeface="Arial" panose="020B0604020202020204" pitchFamily="34" charset="0"/>
            </a:rPr>
            <a:t>chronic/long-term condition</a:t>
          </a:r>
          <a:r>
            <a:rPr lang="en-US" sz="1600" kern="1200" dirty="0">
              <a:latin typeface="Arial" panose="020B0604020202020204" pitchFamily="34" charset="0"/>
              <a:cs typeface="Arial" panose="020B0604020202020204" pitchFamily="34" charset="0"/>
            </a:rPr>
            <a:t>:  FMLA.</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Employee’ doctor advised to stay home to </a:t>
          </a:r>
          <a:r>
            <a:rPr lang="en-US" sz="1600" u="sng" kern="1200" dirty="0">
              <a:latin typeface="Arial" panose="020B0604020202020204" pitchFamily="34" charset="0"/>
              <a:cs typeface="Arial" panose="020B0604020202020204" pitchFamily="34" charset="0"/>
            </a:rPr>
            <a:t>prevent illness</a:t>
          </a:r>
          <a:r>
            <a:rPr lang="en-US" sz="1600" kern="1200" dirty="0">
              <a:latin typeface="Arial" panose="020B0604020202020204" pitchFamily="34" charset="0"/>
              <a:cs typeface="Arial" panose="020B0604020202020204" pitchFamily="34" charset="0"/>
            </a:rPr>
            <a:t>:  Unclear, but possibly FMLA.  See FMLA regulation stating employee with asthma can take FMLA if doctor advises employee to stay home when pollen count is too high.  29 CFR 825.115(f).</a:t>
          </a:r>
        </a:p>
      </dsp:txBody>
      <dsp:txXfrm>
        <a:off x="0" y="1793154"/>
        <a:ext cx="10817352" cy="1579725"/>
      </dsp:txXfrm>
    </dsp:sp>
    <dsp:sp modelId="{E7D17397-91CD-49C9-B1C6-595EF0DA47E1}">
      <dsp:nvSpPr>
        <dsp:cNvPr id="0" name=""/>
        <dsp:cNvSpPr/>
      </dsp:nvSpPr>
      <dsp:spPr>
        <a:xfrm>
          <a:off x="540867" y="1542234"/>
          <a:ext cx="7572146"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09" tIns="0" rIns="286209"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Underlying medical condition or pregnancy creating increased risk?</a:t>
          </a:r>
        </a:p>
      </dsp:txBody>
      <dsp:txXfrm>
        <a:off x="565365" y="1566732"/>
        <a:ext cx="7523150" cy="452844"/>
      </dsp:txXfrm>
    </dsp:sp>
    <dsp:sp modelId="{C482AD68-680D-450F-B1C1-A5DD9F388D2B}">
      <dsp:nvSpPr>
        <dsp:cNvPr id="0" name=""/>
        <dsp:cNvSpPr/>
      </dsp:nvSpPr>
      <dsp:spPr>
        <a:xfrm>
          <a:off x="0" y="3715600"/>
          <a:ext cx="10817352" cy="9103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547" tIns="354076" rIns="83954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Employee otherwise </a:t>
          </a:r>
          <a:r>
            <a:rPr lang="en-US" sz="1600" u="sng" kern="1200" dirty="0">
              <a:latin typeface="Arial" panose="020B0604020202020204" pitchFamily="34" charset="0"/>
              <a:cs typeface="Arial" panose="020B0604020202020204" pitchFamily="34" charset="0"/>
            </a:rPr>
            <a:t>healthy</a:t>
          </a:r>
          <a:r>
            <a:rPr lang="en-US" sz="1600" kern="1200" dirty="0">
              <a:latin typeface="Arial" panose="020B0604020202020204" pitchFamily="34" charset="0"/>
              <a:cs typeface="Arial" panose="020B0604020202020204" pitchFamily="34" charset="0"/>
            </a:rPr>
            <a:t>:  No FMLA.  DOL states leave taken by an employee for the purpose of avoiding exposure to COVID-19 would not be protected under the FMLA.</a:t>
          </a:r>
        </a:p>
      </dsp:txBody>
      <dsp:txXfrm>
        <a:off x="0" y="3715600"/>
        <a:ext cx="10817352" cy="910350"/>
      </dsp:txXfrm>
    </dsp:sp>
    <dsp:sp modelId="{2AFFF619-9882-4E70-806E-38A71EACE905}">
      <dsp:nvSpPr>
        <dsp:cNvPr id="0" name=""/>
        <dsp:cNvSpPr/>
      </dsp:nvSpPr>
      <dsp:spPr>
        <a:xfrm>
          <a:off x="540867" y="3464680"/>
          <a:ext cx="7572146"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09" tIns="0" rIns="286209"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Employee afraid of getting sick in workplace?</a:t>
          </a:r>
        </a:p>
      </dsp:txBody>
      <dsp:txXfrm>
        <a:off x="565365" y="3489178"/>
        <a:ext cx="7523150" cy="4528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EBE399-8C46-FA4D-99D8-A612947CBB12}" type="datetimeFigureOut">
              <a:rPr lang="en-US" smtClean="0"/>
              <a:t>9/20/2021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51208E-DFFB-4D4B-ACF1-BAD28AF62538}" type="slidenum">
              <a:rPr lang="en-US" smtClean="0"/>
              <a:t>‹#›</a:t>
            </a:fld>
            <a:endParaRPr lang="en-US"/>
          </a:p>
        </p:txBody>
      </p:sp>
    </p:spTree>
    <p:extLst>
      <p:ext uri="{BB962C8B-B14F-4D97-AF65-F5344CB8AC3E}">
        <p14:creationId xmlns:p14="http://schemas.microsoft.com/office/powerpoint/2010/main" val="7203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a:t>
            </a:fld>
            <a:endParaRPr lang="en-US"/>
          </a:p>
        </p:txBody>
      </p:sp>
    </p:spTree>
    <p:extLst>
      <p:ext uri="{BB962C8B-B14F-4D97-AF65-F5344CB8AC3E}">
        <p14:creationId xmlns:p14="http://schemas.microsoft.com/office/powerpoint/2010/main" val="1260369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19</a:t>
            </a:fld>
            <a:endParaRPr lang="en-US"/>
          </a:p>
        </p:txBody>
      </p:sp>
    </p:spTree>
    <p:extLst>
      <p:ext uri="{BB962C8B-B14F-4D97-AF65-F5344CB8AC3E}">
        <p14:creationId xmlns:p14="http://schemas.microsoft.com/office/powerpoint/2010/main" val="1260615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PHEW was enacted in July 2020.  PHEW protects workers who in good faith raise concerns about perceived workplace health and safety practices related to a public health emergency like COVID; or workers oppose a violation of the type in category or testify or participate in a proceeding about a violation.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PHEW echoes and expands OSHA that protects employees raising a concern about occupational safety or health and Section 7 of the NLRA that protects employees who engage in protected activity for complaints about workplace safety.  PHEW expands protections to independent contractors if the employer contracts with 5 or more independent contractors in the state each year. </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20</a:t>
            </a:fld>
            <a:endParaRPr lang="en-US"/>
          </a:p>
        </p:txBody>
      </p:sp>
    </p:spTree>
    <p:extLst>
      <p:ext uri="{BB962C8B-B14F-4D97-AF65-F5344CB8AC3E}">
        <p14:creationId xmlns:p14="http://schemas.microsoft.com/office/powerpoint/2010/main" val="233727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B48FA09-2173-4818-B774-197E0112BAB4}" type="slidenum">
              <a:rPr lang="en-US" smtClean="0"/>
              <a:t>26</a:t>
            </a:fld>
            <a:endParaRPr lang="en-US" dirty="0"/>
          </a:p>
        </p:txBody>
      </p:sp>
    </p:spTree>
    <p:extLst>
      <p:ext uri="{BB962C8B-B14F-4D97-AF65-F5344CB8AC3E}">
        <p14:creationId xmlns:p14="http://schemas.microsoft.com/office/powerpoint/2010/main" val="52544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B48FA09-2173-4818-B774-197E0112BAB4}" type="slidenum">
              <a:rPr lang="en-US" smtClean="0"/>
              <a:t>27</a:t>
            </a:fld>
            <a:endParaRPr lang="en-US" dirty="0"/>
          </a:p>
        </p:txBody>
      </p:sp>
    </p:spTree>
    <p:extLst>
      <p:ext uri="{BB962C8B-B14F-4D97-AF65-F5344CB8AC3E}">
        <p14:creationId xmlns:p14="http://schemas.microsoft.com/office/powerpoint/2010/main" val="379895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28</a:t>
            </a:fld>
            <a:endParaRPr lang="en-US"/>
          </a:p>
        </p:txBody>
      </p:sp>
    </p:spTree>
    <p:extLst>
      <p:ext uri="{BB962C8B-B14F-4D97-AF65-F5344CB8AC3E}">
        <p14:creationId xmlns:p14="http://schemas.microsoft.com/office/powerpoint/2010/main" val="4694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29</a:t>
            </a:fld>
            <a:endParaRPr lang="en-US"/>
          </a:p>
        </p:txBody>
      </p:sp>
    </p:spTree>
    <p:extLst>
      <p:ext uri="{BB962C8B-B14F-4D97-AF65-F5344CB8AC3E}">
        <p14:creationId xmlns:p14="http://schemas.microsoft.com/office/powerpoint/2010/main" val="1041689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8FA09-2173-4818-B774-197E0112BAB4}" type="slidenum">
              <a:rPr lang="en-US" smtClean="0"/>
              <a:t>31</a:t>
            </a:fld>
            <a:endParaRPr lang="en-US" dirty="0"/>
          </a:p>
        </p:txBody>
      </p:sp>
    </p:spTree>
    <p:extLst>
      <p:ext uri="{BB962C8B-B14F-4D97-AF65-F5344CB8AC3E}">
        <p14:creationId xmlns:p14="http://schemas.microsoft.com/office/powerpoint/2010/main" val="3021557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32</a:t>
            </a:fld>
            <a:endParaRPr lang="en-US"/>
          </a:p>
        </p:txBody>
      </p:sp>
    </p:spTree>
    <p:extLst>
      <p:ext uri="{BB962C8B-B14F-4D97-AF65-F5344CB8AC3E}">
        <p14:creationId xmlns:p14="http://schemas.microsoft.com/office/powerpoint/2010/main" val="3456911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33</a:t>
            </a:fld>
            <a:endParaRPr lang="en-US"/>
          </a:p>
        </p:txBody>
      </p:sp>
    </p:spTree>
    <p:extLst>
      <p:ext uri="{BB962C8B-B14F-4D97-AF65-F5344CB8AC3E}">
        <p14:creationId xmlns:p14="http://schemas.microsoft.com/office/powerpoint/2010/main" val="290118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sz="2600" dirty="0"/>
              <a:t>Under the FMLA, eligible employees may take up to 12 weeks of unpaid, job-protected leave b</a:t>
            </a:r>
            <a:r>
              <a:rPr lang="en-US" sz="2200" dirty="0"/>
              <a:t>ecause the employee is unable to perform the functions of the job due to a serious health condition, or to care for a family member with a serious health condition.  </a:t>
            </a:r>
            <a:r>
              <a:rPr lang="en-US" sz="2600" dirty="0"/>
              <a:t>“</a:t>
            </a:r>
            <a:r>
              <a:rPr lang="en-US" sz="2600" dirty="0">
                <a:solidFill>
                  <a:schemeClr val="accent2"/>
                </a:solidFill>
              </a:rPr>
              <a:t>Serious health condition</a:t>
            </a:r>
            <a:r>
              <a:rPr lang="en-US" sz="2600" dirty="0"/>
              <a:t>” most often means an illness, injury, impairment or physical or mental condition that involves i</a:t>
            </a:r>
            <a:r>
              <a:rPr lang="en-US" sz="2200" dirty="0"/>
              <a:t>npatient care and subsequent incapacity or treatment, or incapacity for more than 3 days plus treatment by a health care provider and continuing treatment under the health care provider’s supervision</a:t>
            </a:r>
          </a:p>
          <a:p>
            <a:pPr>
              <a:spcBef>
                <a:spcPts val="611"/>
              </a:spcBef>
            </a:pPr>
            <a:r>
              <a:rPr lang="en-US" sz="2600" dirty="0"/>
              <a:t>Ordinarily, unless complications arise, </a:t>
            </a:r>
            <a:r>
              <a:rPr lang="en-US" sz="2600" dirty="0">
                <a:solidFill>
                  <a:schemeClr val="accent2"/>
                </a:solidFill>
              </a:rPr>
              <a:t>the common cold and the flu are examples of conditions that do </a:t>
            </a:r>
            <a:r>
              <a:rPr lang="en-US" sz="2600" b="1" u="sng" dirty="0">
                <a:solidFill>
                  <a:schemeClr val="accent2"/>
                </a:solidFill>
              </a:rPr>
              <a:t>not</a:t>
            </a:r>
            <a:r>
              <a:rPr lang="en-US" sz="2600" dirty="0">
                <a:solidFill>
                  <a:schemeClr val="accent2"/>
                </a:solidFill>
              </a:rPr>
              <a:t> meet the definition of a serious health condition </a:t>
            </a:r>
            <a:r>
              <a:rPr lang="en-US" sz="2600" dirty="0"/>
              <a:t>and do not qualify for FMLA leave.  29 CFR § 825.113. </a:t>
            </a:r>
          </a:p>
          <a:p>
            <a:r>
              <a:rPr lang="en-US" dirty="0"/>
              <a:t>Where FMLA is unavailable, consider non-FMLA leave, including</a:t>
            </a:r>
          </a:p>
          <a:p>
            <a:pPr lvl="1"/>
            <a:r>
              <a:rPr lang="en-US" dirty="0"/>
              <a:t>Leave as a reasonable accommodation under the ADA</a:t>
            </a:r>
          </a:p>
          <a:p>
            <a:pPr lvl="1"/>
            <a:r>
              <a:rPr lang="en-US" dirty="0"/>
              <a:t>Paid sick leave or paid family leave under state/local law</a:t>
            </a:r>
          </a:p>
          <a:p>
            <a:pPr lvl="1"/>
            <a:r>
              <a:rPr lang="en-US" dirty="0"/>
              <a:t>Paid or unpaid leave under company policy</a:t>
            </a:r>
          </a:p>
          <a:p>
            <a:endParaRPr lang="en-US" dirty="0"/>
          </a:p>
        </p:txBody>
      </p:sp>
      <p:sp>
        <p:nvSpPr>
          <p:cNvPr id="4" name="Slide Number Placeholder 3"/>
          <p:cNvSpPr>
            <a:spLocks noGrp="1"/>
          </p:cNvSpPr>
          <p:nvPr>
            <p:ph type="sldNum" sz="quarter" idx="5"/>
          </p:nvPr>
        </p:nvSpPr>
        <p:spPr/>
        <p:txBody>
          <a:bodyPr/>
          <a:lstStyle/>
          <a:p>
            <a:pPr defTabSz="931774">
              <a:defRPr/>
            </a:pPr>
            <a:fld id="{4451208E-DFFB-4D4B-ACF1-BAD28AF62538}" type="slidenum">
              <a:rPr lang="en-US">
                <a:solidFill>
                  <a:prstClr val="black"/>
                </a:solidFill>
                <a:latin typeface="Calibri" panose="020F0502020204030204"/>
              </a:rPr>
              <a:pPr defTabSz="93177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16868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3</a:t>
            </a:fld>
            <a:endParaRPr lang="en-US" dirty="0"/>
          </a:p>
        </p:txBody>
      </p:sp>
    </p:spTree>
    <p:extLst>
      <p:ext uri="{BB962C8B-B14F-4D97-AF65-F5344CB8AC3E}">
        <p14:creationId xmlns:p14="http://schemas.microsoft.com/office/powerpoint/2010/main" val="3806485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35</a:t>
            </a:fld>
            <a:endParaRPr lang="en-US"/>
          </a:p>
        </p:txBody>
      </p:sp>
    </p:spTree>
    <p:extLst>
      <p:ext uri="{BB962C8B-B14F-4D97-AF65-F5344CB8AC3E}">
        <p14:creationId xmlns:p14="http://schemas.microsoft.com/office/powerpoint/2010/main" val="634711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51208E-DFFB-4D4B-ACF1-BAD28AF62538}" type="slidenum">
              <a:rPr lang="en-US" smtClean="0"/>
              <a:t>36</a:t>
            </a:fld>
            <a:endParaRPr lang="en-US"/>
          </a:p>
        </p:txBody>
      </p:sp>
    </p:spTree>
    <p:extLst>
      <p:ext uri="{BB962C8B-B14F-4D97-AF65-F5344CB8AC3E}">
        <p14:creationId xmlns:p14="http://schemas.microsoft.com/office/powerpoint/2010/main" val="322813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51208E-DFFB-4D4B-ACF1-BAD28AF62538}" type="slidenum">
              <a:rPr lang="en-US" smtClean="0"/>
              <a:t>4</a:t>
            </a:fld>
            <a:endParaRPr lang="en-US"/>
          </a:p>
        </p:txBody>
      </p:sp>
    </p:spTree>
    <p:extLst>
      <p:ext uri="{BB962C8B-B14F-4D97-AF65-F5344CB8AC3E}">
        <p14:creationId xmlns:p14="http://schemas.microsoft.com/office/powerpoint/2010/main" val="294859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risk occupations: </a:t>
            </a:r>
          </a:p>
          <a:p>
            <a:r>
              <a:rPr lang="en-US" dirty="0"/>
              <a:t>	hospitals and clinical settings,</a:t>
            </a:r>
          </a:p>
          <a:p>
            <a:r>
              <a:rPr lang="en-US" dirty="0"/>
              <a:t>	long term care and home health, and </a:t>
            </a:r>
          </a:p>
          <a:p>
            <a:r>
              <a:rPr lang="en-US" dirty="0"/>
              <a:t>	first responders.</a:t>
            </a:r>
          </a:p>
          <a:p>
            <a:endParaRPr lang="en-US" dirty="0"/>
          </a:p>
          <a:p>
            <a:r>
              <a:rPr lang="en-US" dirty="0"/>
              <a:t>High risk settings:</a:t>
            </a:r>
          </a:p>
          <a:p>
            <a:r>
              <a:rPr lang="en-US" dirty="0"/>
              <a:t>	Shelters</a:t>
            </a:r>
          </a:p>
          <a:p>
            <a:r>
              <a:rPr lang="en-US" dirty="0"/>
              <a:t>	correctional facilities</a:t>
            </a:r>
          </a:p>
          <a:p>
            <a:r>
              <a:rPr lang="en-US" dirty="0"/>
              <a:t>	child care providers</a:t>
            </a:r>
          </a:p>
          <a:p>
            <a:r>
              <a:rPr lang="en-US" dirty="0"/>
              <a:t>	Schools</a:t>
            </a:r>
          </a:p>
          <a:p>
            <a:endParaRPr lang="en-US" dirty="0"/>
          </a:p>
          <a:p>
            <a:r>
              <a:rPr lang="en-US" dirty="0"/>
              <a:t>CBH:</a:t>
            </a:r>
          </a:p>
          <a:p>
            <a:r>
              <a:rPr lang="en-US" dirty="0"/>
              <a:t>	Acute treatment units</a:t>
            </a:r>
          </a:p>
          <a:p>
            <a:r>
              <a:rPr lang="en-US" dirty="0"/>
              <a:t>	Community clinics</a:t>
            </a:r>
          </a:p>
          <a:p>
            <a:r>
              <a:rPr lang="en-US" dirty="0"/>
              <a:t>	Ambulatory surgical centers</a:t>
            </a:r>
          </a:p>
          <a:p>
            <a:r>
              <a:rPr lang="en-US" dirty="0"/>
              <a:t>	Hospitals</a:t>
            </a:r>
          </a:p>
          <a:p>
            <a:r>
              <a:rPr lang="en-US" dirty="0"/>
              <a:t>	Home care agencies</a:t>
            </a:r>
          </a:p>
          <a:p>
            <a:r>
              <a:rPr lang="en-US" dirty="0"/>
              <a:t>	Hospice</a:t>
            </a:r>
          </a:p>
          <a:p>
            <a:r>
              <a:rPr lang="en-US" dirty="0"/>
              <a:t>	Dialysis treatment clinics</a:t>
            </a:r>
          </a:p>
          <a:p>
            <a:r>
              <a:rPr lang="en-US" dirty="0"/>
              <a:t>	Community mental health clinics</a:t>
            </a:r>
          </a:p>
        </p:txBody>
      </p:sp>
      <p:sp>
        <p:nvSpPr>
          <p:cNvPr id="4" name="Slide Number Placeholder 3"/>
          <p:cNvSpPr>
            <a:spLocks noGrp="1"/>
          </p:cNvSpPr>
          <p:nvPr>
            <p:ph type="sldNum" sz="quarter" idx="5"/>
          </p:nvPr>
        </p:nvSpPr>
        <p:spPr/>
        <p:txBody>
          <a:bodyPr/>
          <a:lstStyle/>
          <a:p>
            <a:fld id="{4451208E-DFFB-4D4B-ACF1-BAD28AF62538}" type="slidenum">
              <a:rPr lang="en-US" smtClean="0"/>
              <a:t>5</a:t>
            </a:fld>
            <a:endParaRPr lang="en-US"/>
          </a:p>
        </p:txBody>
      </p:sp>
    </p:spTree>
    <p:extLst>
      <p:ext uri="{BB962C8B-B14F-4D97-AF65-F5344CB8AC3E}">
        <p14:creationId xmlns:p14="http://schemas.microsoft.com/office/powerpoint/2010/main" val="365246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51208E-DFFB-4D4B-ACF1-BAD28AF62538}" type="slidenum">
              <a:rPr lang="en-US" smtClean="0"/>
              <a:t>6</a:t>
            </a:fld>
            <a:endParaRPr lang="en-US"/>
          </a:p>
        </p:txBody>
      </p:sp>
    </p:spTree>
    <p:extLst>
      <p:ext uri="{BB962C8B-B14F-4D97-AF65-F5344CB8AC3E}">
        <p14:creationId xmlns:p14="http://schemas.microsoft.com/office/powerpoint/2010/main" val="409927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7</a:t>
            </a:fld>
            <a:endParaRPr lang="en-US"/>
          </a:p>
        </p:txBody>
      </p:sp>
    </p:spTree>
    <p:extLst>
      <p:ext uri="{BB962C8B-B14F-4D97-AF65-F5344CB8AC3E}">
        <p14:creationId xmlns:p14="http://schemas.microsoft.com/office/powerpoint/2010/main" val="356954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4583BB-9662-453C-AD3D-10938A13B399}" type="datetime1">
              <a:rPr lang="en-US" smtClean="0"/>
              <a:t>9/20/2021</a:t>
            </a:fld>
            <a:endParaRPr lang="en-US" dirty="0"/>
          </a:p>
        </p:txBody>
      </p:sp>
      <p:sp>
        <p:nvSpPr>
          <p:cNvPr id="5" name="Slide Number Placeholder 4"/>
          <p:cNvSpPr>
            <a:spLocks noGrp="1"/>
          </p:cNvSpPr>
          <p:nvPr>
            <p:ph type="sldNum" sz="quarter" idx="11"/>
          </p:nvPr>
        </p:nvSpPr>
        <p:spPr/>
        <p:txBody>
          <a:bodyPr/>
          <a:lstStyle/>
          <a:p>
            <a:pPr>
              <a:defRPr/>
            </a:pPr>
            <a:fld id="{F587F00B-132A-4F8B-9D65-1DFA55AE0A3E}" type="slidenum">
              <a:rPr lang="en-US" smtClean="0"/>
              <a:pPr>
                <a:defRPr/>
              </a:pPr>
              <a:t>8</a:t>
            </a:fld>
            <a:endParaRPr lang="en-US" dirty="0"/>
          </a:p>
        </p:txBody>
      </p:sp>
    </p:spTree>
    <p:extLst>
      <p:ext uri="{BB962C8B-B14F-4D97-AF65-F5344CB8AC3E}">
        <p14:creationId xmlns:p14="http://schemas.microsoft.com/office/powerpoint/2010/main" val="320413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51208E-DFFB-4D4B-ACF1-BAD28AF62538}" type="slidenum">
              <a:rPr lang="en-US" smtClean="0"/>
              <a:t>17</a:t>
            </a:fld>
            <a:endParaRPr lang="en-US"/>
          </a:p>
        </p:txBody>
      </p:sp>
    </p:spTree>
    <p:extLst>
      <p:ext uri="{BB962C8B-B14F-4D97-AF65-F5344CB8AC3E}">
        <p14:creationId xmlns:p14="http://schemas.microsoft.com/office/powerpoint/2010/main" val="305979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permitted to be used in 1 hour increments.</a:t>
            </a:r>
          </a:p>
          <a:p>
            <a:r>
              <a:rPr lang="en-US" dirty="0"/>
              <a:t>	</a:t>
            </a:r>
          </a:p>
          <a:p>
            <a:r>
              <a:rPr lang="en-US" dirty="0"/>
              <a:t>Employers are not required to pay out unused paid sick leave.</a:t>
            </a:r>
          </a:p>
          <a:p>
            <a:endParaRPr lang="en-US" dirty="0"/>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18</a:t>
            </a:fld>
            <a:endParaRPr lang="en-US"/>
          </a:p>
        </p:txBody>
      </p:sp>
    </p:spTree>
    <p:extLst>
      <p:ext uri="{BB962C8B-B14F-4D97-AF65-F5344CB8AC3E}">
        <p14:creationId xmlns:p14="http://schemas.microsoft.com/office/powerpoint/2010/main" val="425617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211160"/>
            <a:ext cx="10817352" cy="3961039"/>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685067"/>
            <a:ext cx="10817352" cy="473025"/>
          </a:xfrm>
        </p:spPr>
        <p:txBody>
          <a:bodyPr lIns="0" anchor="t" anchorCtr="0">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91390756"/>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685800" y="1181100"/>
            <a:ext cx="3416300" cy="762000"/>
          </a:xfrm>
          <a:prstGeom prst="rect">
            <a:avLst/>
          </a:prstGeom>
        </p:spPr>
        <p:txBody>
          <a:bodyPr anchor="t"/>
          <a:lstStyle>
            <a:lvl1pPr marL="0" indent="0">
              <a:buNone/>
              <a:defRPr sz="3200" b="1">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41748" y="1562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513940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C4DC-17C8-458E-9937-10DA6D5C710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411C2A2-613A-4001-9C64-902D5539925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385294C-D3F9-4606-9C94-3771D5E9B06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Content Placeholder 5">
            <a:extLst>
              <a:ext uri="{FF2B5EF4-FFF2-40B4-BE49-F238E27FC236}">
                <a16:creationId xmlns:a16="http://schemas.microsoft.com/office/drawing/2014/main" id="{AB5C6859-3193-48B7-876D-B44E5C218B39}"/>
              </a:ext>
            </a:extLst>
          </p:cNvPr>
          <p:cNvSpPr>
            <a:spLocks noGrp="1"/>
          </p:cNvSpPr>
          <p:nvPr>
            <p:ph sz="quarter" idx="12"/>
          </p:nvPr>
        </p:nvSpPr>
        <p:spPr>
          <a:xfrm>
            <a:off x="685800" y="1362456"/>
            <a:ext cx="10515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6597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Caption_Cor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52578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597572"/>
            <a:ext cx="3977640" cy="4561490"/>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096000" y="457200"/>
            <a:ext cx="5407152" cy="5701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685800" y="457200"/>
            <a:ext cx="3977640" cy="762000"/>
          </a:xfrm>
          <a:prstGeom prst="rect">
            <a:avLst/>
          </a:prstGeom>
        </p:spPr>
        <p:txBody>
          <a:bodyPr anchor="b"/>
          <a:lstStyle>
            <a:lvl1pPr marL="0" indent="0">
              <a:buNone/>
              <a:defRPr sz="24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448232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tement_Amethy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1417320"/>
            <a:ext cx="9025128" cy="3276600"/>
          </a:xfrm>
        </p:spPr>
        <p:txBody>
          <a:bodyPr anchor="b"/>
          <a:lstStyle>
            <a:lvl1pPr marL="0" indent="0">
              <a:buNone/>
              <a:defRPr sz="4000" b="0">
                <a:solidFill>
                  <a:schemeClr val="bg1"/>
                </a:solidFill>
              </a:defRPr>
            </a:lvl1pPr>
          </a:lstStyle>
          <a:p>
            <a:pPr lvl="0"/>
            <a:r>
              <a:rPr lang="en-US" dirty="0"/>
              <a:t>“</a:t>
            </a:r>
            <a:r>
              <a:rPr lang="en-US" dirty="0" err="1"/>
              <a:t>Donec</a:t>
            </a:r>
            <a:r>
              <a:rPr lang="en-US" dirty="0"/>
              <a:t> </a:t>
            </a:r>
            <a:r>
              <a:rPr lang="en-US" dirty="0" err="1"/>
              <a:t>nunc</a:t>
            </a:r>
            <a:r>
              <a:rPr lang="en-US" dirty="0"/>
              <a:t> </a:t>
            </a:r>
            <a:r>
              <a:rPr lang="en-US" dirty="0" err="1"/>
              <a:t>quam</a:t>
            </a:r>
            <a:r>
              <a:rPr lang="en-US" dirty="0"/>
              <a:t>, </a:t>
            </a:r>
            <a:r>
              <a:rPr lang="en-US" dirty="0" err="1"/>
              <a:t>accumsan</a:t>
            </a:r>
            <a:r>
              <a:rPr lang="en-US" dirty="0"/>
              <a:t> a ligula </a:t>
            </a:r>
            <a:r>
              <a:rPr lang="en-US" dirty="0" err="1"/>
              <a:t>nec</a:t>
            </a:r>
            <a:r>
              <a:rPr lang="en-US" dirty="0"/>
              <a:t>, </a:t>
            </a:r>
            <a:r>
              <a:rPr lang="en-US" dirty="0" err="1"/>
              <a:t>vehicula</a:t>
            </a:r>
            <a:r>
              <a:rPr lang="en-US" dirty="0"/>
              <a:t> </a:t>
            </a:r>
            <a:r>
              <a:rPr lang="en-US" dirty="0" err="1"/>
              <a:t>sagittis</a:t>
            </a:r>
            <a:r>
              <a:rPr lang="en-US" dirty="0"/>
              <a:t> </a:t>
            </a:r>
            <a:r>
              <a:rPr lang="en-US" dirty="0" err="1"/>
              <a:t>mauris</a:t>
            </a:r>
            <a:r>
              <a:rPr lang="en-US" dirty="0"/>
              <a:t>. Nunc in </a:t>
            </a:r>
            <a:r>
              <a:rPr lang="en-US" dirty="0" err="1"/>
              <a:t>augue</a:t>
            </a:r>
            <a:r>
              <a:rPr lang="en-US" dirty="0"/>
              <a:t> </a:t>
            </a:r>
            <a:r>
              <a:rPr lang="en-US" dirty="0" err="1"/>
              <a:t>quis</a:t>
            </a:r>
            <a:r>
              <a:rPr lang="en-US" dirty="0"/>
              <a:t> </a:t>
            </a:r>
            <a:r>
              <a:rPr lang="en-US" dirty="0" err="1"/>
              <a:t>enim</a:t>
            </a:r>
            <a:r>
              <a:rPr lang="en-US" dirty="0"/>
              <a:t> </a:t>
            </a:r>
            <a:r>
              <a:rPr lang="en-US" dirty="0" err="1"/>
              <a:t>pretium</a:t>
            </a:r>
            <a:r>
              <a:rPr lang="en-US" dirty="0"/>
              <a:t> </a:t>
            </a:r>
            <a:r>
              <a:rPr lang="en-US" dirty="0" err="1"/>
              <a:t>placerat</a:t>
            </a:r>
            <a:r>
              <a:rPr lang="en-US" dirty="0"/>
              <a:t> </a:t>
            </a:r>
            <a:r>
              <a:rPr lang="en-US" dirty="0" err="1"/>
              <a:t>hendrerit</a:t>
            </a:r>
            <a:r>
              <a:rPr lang="en-US" dirty="0"/>
              <a:t> id </a:t>
            </a:r>
            <a:r>
              <a:rPr lang="en-US" dirty="0" err="1"/>
              <a:t>enim</a:t>
            </a:r>
            <a:r>
              <a:rPr lang="en-US" dirty="0"/>
              <a:t>. </a:t>
            </a:r>
            <a:r>
              <a:rPr lang="en-US" dirty="0" err="1"/>
              <a:t>Etiam</a:t>
            </a:r>
            <a:r>
              <a:rPr lang="en-US" dirty="0"/>
              <a:t> </a:t>
            </a:r>
            <a:r>
              <a:rPr lang="en-US" dirty="0" err="1"/>
              <a:t>ut</a:t>
            </a:r>
            <a:r>
              <a:rPr lang="en-US" dirty="0"/>
              <a:t> </a:t>
            </a:r>
            <a:r>
              <a:rPr lang="en-US" dirty="0" err="1"/>
              <a:t>condimentum</a:t>
            </a:r>
            <a:r>
              <a:rPr lang="en-US" dirty="0"/>
              <a:t> </a:t>
            </a:r>
            <a:r>
              <a:rPr lang="en-US" dirty="0" err="1"/>
              <a:t>enim</a:t>
            </a:r>
            <a:r>
              <a:rPr lang="en-US" dirty="0"/>
              <a:t>.”</a:t>
            </a:r>
          </a:p>
        </p:txBody>
      </p:sp>
      <p:sp>
        <p:nvSpPr>
          <p:cNvPr id="4" name="Content Placeholder 8">
            <a:extLst>
              <a:ext uri="{FF2B5EF4-FFF2-40B4-BE49-F238E27FC236}">
                <a16:creationId xmlns:a16="http://schemas.microsoft.com/office/drawing/2014/main" id="{C1CBC17F-51BC-4703-B524-DEF109FF65A5}"/>
              </a:ext>
            </a:extLst>
          </p:cNvPr>
          <p:cNvSpPr>
            <a:spLocks noGrp="1"/>
          </p:cNvSpPr>
          <p:nvPr>
            <p:ph sz="quarter" idx="13" hasCustomPrompt="1"/>
          </p:nvPr>
        </p:nvSpPr>
        <p:spPr>
          <a:xfrm>
            <a:off x="685800" y="4693920"/>
            <a:ext cx="10048875" cy="890587"/>
          </a:xfrm>
        </p:spPr>
        <p:txBody>
          <a:bodyPr anchor="ctr"/>
          <a:lstStyle>
            <a:lvl1pPr marL="0" indent="0">
              <a:buNone/>
              <a:defRPr sz="2800" b="0" i="1">
                <a:solidFill>
                  <a:schemeClr val="accent2"/>
                </a:solidFill>
              </a:defRPr>
            </a:lvl1pPr>
          </a:lstStyle>
          <a:p>
            <a:pPr lvl="0"/>
            <a:r>
              <a:rPr lang="en-US" dirty="0"/>
              <a:t>– Attribute the source</a:t>
            </a:r>
          </a:p>
        </p:txBody>
      </p:sp>
    </p:spTree>
    <p:extLst>
      <p:ext uri="{BB962C8B-B14F-4D97-AF65-F5344CB8AC3E}">
        <p14:creationId xmlns:p14="http://schemas.microsoft.com/office/powerpoint/2010/main" val="29207712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699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74621"/>
            <a:ext cx="3449205" cy="302236"/>
          </a:xfrm>
        </p:spPr>
        <p:txBody>
          <a:bodyPr/>
          <a:lstStyle>
            <a:lvl1pPr marL="0" indent="0">
              <a:buNone/>
              <a:defRPr sz="1200" b="1">
                <a:solidFill>
                  <a:schemeClr val="bg1"/>
                </a:solidFill>
              </a:defRPr>
            </a:lvl1pPr>
          </a:lstStyle>
          <a:p>
            <a:pPr lvl="0"/>
            <a:r>
              <a:rPr lang="en-US" dirty="0"/>
              <a:t>[00.00.2020]</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2020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[Email] ● [Phone]</a:t>
            </a:r>
          </a:p>
        </p:txBody>
      </p:sp>
    </p:spTree>
    <p:extLst>
      <p:ext uri="{BB962C8B-B14F-4D97-AF65-F5344CB8AC3E}">
        <p14:creationId xmlns:p14="http://schemas.microsoft.com/office/powerpoint/2010/main" val="3544521319"/>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genda_Cor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9DD92-D611-4045-9BE2-B28CA8F0D72D}"/>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CCF83363-4AE9-4C7D-ACC9-83EDF6E0B84D}"/>
              </a:ext>
            </a:extLst>
          </p:cNvPr>
          <p:cNvSpPr>
            <a:spLocks noGrp="1"/>
          </p:cNvSpPr>
          <p:nvPr>
            <p:ph type="title" hasCustomPrompt="1"/>
          </p:nvPr>
        </p:nvSpPr>
        <p:spPr>
          <a:xfrm>
            <a:off x="694392" y="1673352"/>
            <a:ext cx="4462272" cy="1398094"/>
          </a:xfrm>
        </p:spPr>
        <p:txBody>
          <a:bodyPr/>
          <a:lstStyle>
            <a:lvl1pPr>
              <a:defRPr sz="4000">
                <a:solidFill>
                  <a:schemeClr val="bg1"/>
                </a:solidFill>
              </a:defRPr>
            </a:lvl1pPr>
          </a:lstStyle>
          <a:p>
            <a:r>
              <a:rPr lang="en-US" dirty="0"/>
              <a:t>Contents</a:t>
            </a:r>
          </a:p>
        </p:txBody>
      </p:sp>
      <p:sp>
        <p:nvSpPr>
          <p:cNvPr id="8" name="Text Placeholder 7">
            <a:extLst>
              <a:ext uri="{FF2B5EF4-FFF2-40B4-BE49-F238E27FC236}">
                <a16:creationId xmlns:a16="http://schemas.microsoft.com/office/drawing/2014/main" id="{2E0ABC08-DFAC-40B4-8954-B26CF2BBF41B}"/>
              </a:ext>
            </a:extLst>
          </p:cNvPr>
          <p:cNvSpPr>
            <a:spLocks noGrp="1"/>
          </p:cNvSpPr>
          <p:nvPr>
            <p:ph type="body" sz="quarter" idx="10" hasCustomPrompt="1"/>
          </p:nvPr>
        </p:nvSpPr>
        <p:spPr>
          <a:xfrm>
            <a:off x="5971032" y="1673352"/>
            <a:ext cx="5577840" cy="3630168"/>
          </a:xfrm>
        </p:spPr>
        <p:txBody>
          <a:bodyPr/>
          <a:lstStyle>
            <a:lvl1pPr marL="457200" indent="-457200">
              <a:buFont typeface="Arial" panose="020B0604020202020204" pitchFamily="34" charset="0"/>
              <a:buChar char="•"/>
              <a:defRPr sz="1800" b="1">
                <a:solidFill>
                  <a:schemeClr val="bg1"/>
                </a:solidFill>
              </a:defRPr>
            </a:lvl1pPr>
            <a:lvl2pPr marL="914400" indent="-457200">
              <a:buFont typeface="+mj-lt"/>
              <a:buAutoNum type="arabicPeriod"/>
              <a:defRPr sz="1800" b="1">
                <a:solidFill>
                  <a:schemeClr val="bg1"/>
                </a:solidFill>
              </a:defRPr>
            </a:lvl2pPr>
            <a:lvl3pPr marL="1257300" indent="-342900">
              <a:buFont typeface="+mj-lt"/>
              <a:buAutoNum type="arabicPeriod"/>
              <a:defRPr sz="1800" b="1">
                <a:solidFill>
                  <a:schemeClr val="bg1"/>
                </a:solidFill>
              </a:defRPr>
            </a:lvl3pPr>
            <a:lvl4pPr marL="1714500" indent="-342900">
              <a:buFont typeface="+mj-lt"/>
              <a:buAutoNum type="arabicPeriod"/>
              <a:defRPr sz="1800" b="1">
                <a:solidFill>
                  <a:schemeClr val="bg1"/>
                </a:solidFill>
              </a:defRPr>
            </a:lvl4pPr>
            <a:lvl5pPr marL="2171700" indent="-342900">
              <a:buFont typeface="+mj-lt"/>
              <a:buAutoNum type="arabicPeriod"/>
              <a:defRPr sz="1800" b="1">
                <a:solidFill>
                  <a:schemeClr val="bg1"/>
                </a:solidFill>
              </a:defRPr>
            </a:lvl5pPr>
          </a:lstStyle>
          <a:p>
            <a:pPr lvl="0"/>
            <a:r>
              <a:rPr lang="en-US" dirty="0"/>
              <a:t>Item</a:t>
            </a:r>
          </a:p>
          <a:p>
            <a:pPr lvl="0"/>
            <a:r>
              <a:rPr lang="en-US" dirty="0"/>
              <a:t>Item</a:t>
            </a:r>
          </a:p>
          <a:p>
            <a:pPr lvl="0"/>
            <a:r>
              <a:rPr lang="en-US" dirty="0"/>
              <a:t>Item</a:t>
            </a:r>
          </a:p>
          <a:p>
            <a:pPr lvl="0"/>
            <a:r>
              <a:rPr lang="en-US" dirty="0"/>
              <a:t>Item</a:t>
            </a:r>
          </a:p>
          <a:p>
            <a:pPr lvl="0"/>
            <a:r>
              <a:rPr lang="en-US" dirty="0"/>
              <a:t>Item</a:t>
            </a:r>
          </a:p>
          <a:p>
            <a:pPr lvl="0"/>
            <a:r>
              <a:rPr lang="en-US" dirty="0"/>
              <a:t>Item</a:t>
            </a:r>
          </a:p>
        </p:txBody>
      </p:sp>
    </p:spTree>
    <p:extLst>
      <p:ext uri="{BB962C8B-B14F-4D97-AF65-F5344CB8AC3E}">
        <p14:creationId xmlns:p14="http://schemas.microsoft.com/office/powerpoint/2010/main" val="2523605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genda_Coral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62097-3A13-0548-A148-A0D38A232115}"/>
              </a:ext>
            </a:extLst>
          </p:cNvPr>
          <p:cNvPicPr>
            <a:picLocks noChangeAspect="1"/>
          </p:cNvPicPr>
          <p:nvPr userDrawn="1"/>
        </p:nvPicPr>
        <p:blipFill rotWithShape="1">
          <a:blip r:embed="rId2"/>
          <a:srcRect l="7262" t="683" r="50951" b="598"/>
          <a:stretch/>
        </p:blipFill>
        <p:spPr>
          <a:xfrm>
            <a:off x="0" y="1"/>
            <a:ext cx="7391400" cy="6858000"/>
          </a:xfrm>
          <a:prstGeom prst="rect">
            <a:avLst/>
          </a:prstGeom>
        </p:spPr>
      </p:pic>
      <p:sp>
        <p:nvSpPr>
          <p:cNvPr id="4" name="Rectangle 3">
            <a:extLst>
              <a:ext uri="{FF2B5EF4-FFF2-40B4-BE49-F238E27FC236}">
                <a16:creationId xmlns:a16="http://schemas.microsoft.com/office/drawing/2014/main" id="{EBAB421E-8DBB-DB4E-BA02-D46FB52D5410}"/>
              </a:ext>
            </a:extLst>
          </p:cNvPr>
          <p:cNvSpPr/>
          <p:nvPr userDrawn="1"/>
        </p:nvSpPr>
        <p:spPr>
          <a:xfrm>
            <a:off x="0" y="0"/>
            <a:ext cx="7391400" cy="6858000"/>
          </a:xfrm>
          <a:prstGeom prst="rect">
            <a:avLst/>
          </a:pr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tabLst/>
              <a:defRPr sz="1800">
                <a:solidFill>
                  <a:schemeClr val="accent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355836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dirty="0"/>
              <a:t>Section divider</a:t>
            </a:r>
          </a:p>
        </p:txBody>
      </p:sp>
    </p:spTree>
    <p:extLst>
      <p:ext uri="{BB962C8B-B14F-4D97-AF65-F5344CB8AC3E}">
        <p14:creationId xmlns:p14="http://schemas.microsoft.com/office/powerpoint/2010/main" val="1259661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3054096"/>
            <a:ext cx="8814816" cy="777240"/>
          </a:xfrm>
        </p:spPr>
        <p:txBody>
          <a:bodyPr anchor="ctr"/>
          <a:lstStyle>
            <a:lvl1pPr>
              <a:defRPr sz="4800">
                <a:solidFill>
                  <a:schemeClr val="accent1"/>
                </a:solidFill>
              </a:defRPr>
            </a:lvl1pPr>
          </a:lstStyle>
          <a:p>
            <a:r>
              <a:rPr lang="en-US" dirty="0"/>
              <a:t>Section Divider</a:t>
            </a:r>
          </a:p>
        </p:txBody>
      </p:sp>
      <p:cxnSp>
        <p:nvCxnSpPr>
          <p:cNvPr id="5" name="Straight Connector 4">
            <a:extLst>
              <a:ext uri="{FF2B5EF4-FFF2-40B4-BE49-F238E27FC236}">
                <a16:creationId xmlns:a16="http://schemas.microsoft.com/office/drawing/2014/main" id="{6BB2AA69-C160-4C56-9A25-F4B7EECA0C35}"/>
              </a:ext>
            </a:extLst>
          </p:cNvPr>
          <p:cNvCxnSpPr/>
          <p:nvPr userDrawn="1"/>
        </p:nvCxnSpPr>
        <p:spPr>
          <a:xfrm>
            <a:off x="745919" y="2735283"/>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p:nvPr userDrawn="1"/>
        </p:nvCxnSpPr>
        <p:spPr>
          <a:xfrm>
            <a:off x="745919" y="4057561"/>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75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_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2752344"/>
            <a:ext cx="8814816" cy="1444752"/>
          </a:xfrm>
        </p:spPr>
        <p:txBody>
          <a:bodyPr anchor="ctr"/>
          <a:lstStyle>
            <a:lvl1pPr>
              <a:defRPr sz="4800">
                <a:solidFill>
                  <a:schemeClr val="accent1"/>
                </a:solidFill>
              </a:defRPr>
            </a:lvl1pPr>
          </a:lstStyle>
          <a:p>
            <a:r>
              <a:rPr lang="en-US" dirty="0"/>
              <a:t>Section Divider:</a:t>
            </a:r>
            <a:br>
              <a:rPr lang="en-US" dirty="0"/>
            </a:br>
            <a:r>
              <a:rPr lang="en-US" dirty="0"/>
              <a:t>Two Lines</a:t>
            </a:r>
          </a:p>
        </p:txBody>
      </p:sp>
      <p:cxnSp>
        <p:nvCxnSpPr>
          <p:cNvPr id="7" name="Straight Connector 6">
            <a:extLst>
              <a:ext uri="{FF2B5EF4-FFF2-40B4-BE49-F238E27FC236}">
                <a16:creationId xmlns:a16="http://schemas.microsoft.com/office/drawing/2014/main" id="{B0F7EB9C-7D39-4B23-9B6D-90342B6E8F10}"/>
              </a:ext>
            </a:extLst>
          </p:cNvPr>
          <p:cNvCxnSpPr/>
          <p:nvPr userDrawn="1"/>
        </p:nvCxnSpPr>
        <p:spPr>
          <a:xfrm>
            <a:off x="745919" y="2438400"/>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p:nvPr userDrawn="1"/>
        </p:nvCxnSpPr>
        <p:spPr>
          <a:xfrm>
            <a:off x="745919" y="4425696"/>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3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10521249"/>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793750" y="1902691"/>
            <a:ext cx="10612438" cy="3131127"/>
          </a:xfrm>
        </p:spPr>
        <p:txBody>
          <a:bodyPr anchor="ctr"/>
          <a:lstStyle>
            <a:lvl1pPr marL="0" indent="0">
              <a:buNone/>
              <a:defRPr sz="6000">
                <a:solidFill>
                  <a:schemeClr val="bg1"/>
                </a:solidFill>
              </a:defRPr>
            </a:lvl1pPr>
          </a:lstStyle>
          <a:p>
            <a:pPr lvl="0"/>
            <a:r>
              <a:rPr lang="en-US" dirty="0"/>
              <a:t>Insert accent statement here.</a:t>
            </a:r>
          </a:p>
        </p:txBody>
      </p:sp>
    </p:spTree>
    <p:extLst>
      <p:ext uri="{BB962C8B-B14F-4D97-AF65-F5344CB8AC3E}">
        <p14:creationId xmlns:p14="http://schemas.microsoft.com/office/powerpoint/2010/main" val="4040088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685800" y="1181100"/>
            <a:ext cx="3416300" cy="762000"/>
          </a:xfrm>
          <a:prstGeom prst="rect">
            <a:avLst/>
          </a:prstGeom>
        </p:spPr>
        <p:txBody>
          <a:bodyPr anchor="b"/>
          <a:lstStyle>
            <a:lvl1pPr marL="0" indent="0">
              <a:buNone/>
              <a:defRPr sz="2000" b="1">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7"/>
            <a:ext cx="6664452" cy="3797300"/>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201037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 Content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80899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8089900" y="1181100"/>
            <a:ext cx="3416300" cy="762000"/>
          </a:xfrm>
          <a:prstGeom prst="rect">
            <a:avLst/>
          </a:prstGeom>
        </p:spPr>
        <p:txBody>
          <a:bodyPr anchor="b"/>
          <a:lstStyle>
            <a:lvl1pPr marL="0" indent="0">
              <a:buNone/>
              <a:defRPr sz="20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7"/>
            <a:ext cx="6664452" cy="3797300"/>
          </a:xfrm>
          <a:prstGeom prst="rect">
            <a:avLst/>
          </a:prstGeom>
        </p:spPr>
        <p:txBody>
          <a:bodyPr/>
          <a:lstStyle>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28198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685800" y="1181100"/>
            <a:ext cx="3416300" cy="762000"/>
          </a:xfrm>
          <a:prstGeom prst="rect">
            <a:avLst/>
          </a:prstGeom>
        </p:spPr>
        <p:txBody>
          <a:bodyPr anchor="b"/>
          <a:lstStyle>
            <a:lvl1pPr marL="0" indent="0">
              <a:buNone/>
              <a:defRPr sz="2000" b="1">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7"/>
            <a:ext cx="6664452" cy="3797300"/>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420135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3 Content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80899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8089900" y="1181100"/>
            <a:ext cx="3416300" cy="762000"/>
          </a:xfrm>
          <a:prstGeom prst="rect">
            <a:avLst/>
          </a:prstGeom>
        </p:spPr>
        <p:txBody>
          <a:bodyPr anchor="b"/>
          <a:lstStyle>
            <a:lvl1pPr marL="0" indent="0">
              <a:buNone/>
              <a:defRPr sz="20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7"/>
            <a:ext cx="6664452" cy="3797300"/>
          </a:xfrm>
          <a:prstGeom prst="rect">
            <a:avLst/>
          </a:prstGeom>
        </p:spPr>
        <p:txBody>
          <a:bodyPr/>
          <a:lstStyle>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2377603"/>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a:t>
            </a:r>
            <a:r>
              <a:rPr lang="en-US" sz="6000" b="1" dirty="0">
                <a:solidFill>
                  <a:schemeClr val="accent2"/>
                </a:solidFill>
                <a:latin typeface="Arial" panose="020B0604020202020204" pitchFamily="34" charset="0"/>
                <a:cs typeface="Arial" panose="020B0604020202020204" pitchFamily="34" charset="0"/>
              </a:rPr>
              <a:t>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9C2CAC87-7752-4274-8537-B916C8EA400C}"/>
              </a:ext>
            </a:extLst>
          </p:cNvPr>
          <p:cNvPicPr>
            <a:picLocks noChangeAspect="1"/>
          </p:cNvPicPr>
          <p:nvPr userDrawn="1"/>
        </p:nvPicPr>
        <p:blipFill>
          <a:blip r:embed="rId2"/>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703523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5185696"/>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6716581"/>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048606522"/>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userDrawn="1">
          <p15:clr>
            <a:srgbClr val="FBAE40"/>
          </p15:clr>
        </p15:guide>
        <p15:guide id="4" orient="horz" pos="15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705429"/>
            <a:ext cx="5257800" cy="4466771"/>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705429"/>
            <a:ext cx="5257800" cy="4466771"/>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40545407"/>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48686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2091806"/>
            <a:ext cx="3381086"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3">
            <a:extLst>
              <a:ext uri="{FF2B5EF4-FFF2-40B4-BE49-F238E27FC236}">
                <a16:creationId xmlns:a16="http://schemas.microsoft.com/office/drawing/2014/main" id="{5B3FB8AA-3A22-6C42-94F6-1EC29754F03D}"/>
              </a:ext>
            </a:extLst>
          </p:cNvPr>
          <p:cNvSpPr>
            <a:spLocks noGrp="1"/>
          </p:cNvSpPr>
          <p:nvPr>
            <p:ph sz="half" idx="10"/>
          </p:nvPr>
        </p:nvSpPr>
        <p:spPr>
          <a:xfrm>
            <a:off x="4390736" y="2091806"/>
            <a:ext cx="3381664"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Content Placeholder 3">
            <a:extLst>
              <a:ext uri="{FF2B5EF4-FFF2-40B4-BE49-F238E27FC236}">
                <a16:creationId xmlns:a16="http://schemas.microsoft.com/office/drawing/2014/main" id="{9DAE58FD-2FAB-4E4C-8AA0-C9B549EAF94E}"/>
              </a:ext>
            </a:extLst>
          </p:cNvPr>
          <p:cNvSpPr>
            <a:spLocks noGrp="1"/>
          </p:cNvSpPr>
          <p:nvPr>
            <p:ph sz="half" idx="11"/>
          </p:nvPr>
        </p:nvSpPr>
        <p:spPr>
          <a:xfrm>
            <a:off x="8095672" y="2091806"/>
            <a:ext cx="3410528"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DB424AD2-C2FD-8942-A059-3B231330A15F}"/>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itle Placeholder 1">
            <a:extLst>
              <a:ext uri="{FF2B5EF4-FFF2-40B4-BE49-F238E27FC236}">
                <a16:creationId xmlns:a16="http://schemas.microsoft.com/office/drawing/2014/main" id="{DFF234AD-98E6-BC44-8F6E-63EFE730F397}"/>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685067"/>
            <a:ext cx="3390900" cy="406739"/>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685067"/>
            <a:ext cx="3390900" cy="406739"/>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681225"/>
            <a:ext cx="3390900" cy="410581"/>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310030017"/>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0" name="Picture Placeholder 2">
            <a:extLst>
              <a:ext uri="{FF2B5EF4-FFF2-40B4-BE49-F238E27FC236}">
                <a16:creationId xmlns:a16="http://schemas.microsoft.com/office/drawing/2014/main" id="{271A8290-D5AB-7E43-B58F-00526C5516A5}"/>
              </a:ext>
            </a:extLst>
          </p:cNvPr>
          <p:cNvSpPr>
            <a:spLocks noGrp="1"/>
          </p:cNvSpPr>
          <p:nvPr>
            <p:ph type="pic" idx="1"/>
          </p:nvPr>
        </p:nvSpPr>
        <p:spPr>
          <a:xfrm>
            <a:off x="3140364" y="1562101"/>
            <a:ext cx="5763491" cy="3259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a:extLst>
              <a:ext uri="{FF2B5EF4-FFF2-40B4-BE49-F238E27FC236}">
                <a16:creationId xmlns:a16="http://schemas.microsoft.com/office/drawing/2014/main" id="{E4ACE865-B391-F441-BEDF-5E90D6B1A5BA}"/>
              </a:ext>
            </a:extLst>
          </p:cNvPr>
          <p:cNvSpPr>
            <a:spLocks noGrp="1"/>
          </p:cNvSpPr>
          <p:nvPr>
            <p:ph sz="half" idx="2" hasCustomPrompt="1"/>
          </p:nvPr>
        </p:nvSpPr>
        <p:spPr>
          <a:xfrm>
            <a:off x="3140363" y="5347860"/>
            <a:ext cx="5763491" cy="313872"/>
          </a:xfrm>
        </p:spPr>
        <p:txBody>
          <a:bodyPr lIns="0"/>
          <a:lstStyle>
            <a:lvl1pPr marL="0" indent="0">
              <a:buNone/>
              <a:defRPr sz="1400">
                <a:solidFill>
                  <a:schemeClr val="tx1">
                    <a:lumMod val="75000"/>
                    <a:lumOff val="25000"/>
                  </a:schemeClr>
                </a:solidFill>
              </a:defRPr>
            </a:lvl1pPr>
            <a:lvl2pPr marL="457200" indent="0">
              <a:buNone/>
              <a:defRPr sz="1400">
                <a:solidFill>
                  <a:schemeClr val="tx1">
                    <a:lumMod val="75000"/>
                    <a:lumOff val="25000"/>
                  </a:schemeClr>
                </a:solidFill>
              </a:defRPr>
            </a:lvl2pPr>
            <a:lvl3pPr>
              <a:defRPr sz="14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65000"/>
                    <a:lumOff val="35000"/>
                  </a:schemeClr>
                </a:solidFill>
              </a:defRPr>
            </a:lvl5pPr>
          </a:lstStyle>
          <a:p>
            <a:pPr lvl="0"/>
            <a:r>
              <a:rPr lang="en-US" dirty="0"/>
              <a:t>Second level</a:t>
            </a:r>
          </a:p>
        </p:txBody>
      </p:sp>
      <p:sp>
        <p:nvSpPr>
          <p:cNvPr id="12" name="Text Placeholder 2">
            <a:extLst>
              <a:ext uri="{FF2B5EF4-FFF2-40B4-BE49-F238E27FC236}">
                <a16:creationId xmlns:a16="http://schemas.microsoft.com/office/drawing/2014/main" id="{FA580981-3CE7-4D41-998D-87EB3B252D35}"/>
              </a:ext>
            </a:extLst>
          </p:cNvPr>
          <p:cNvSpPr>
            <a:spLocks noGrp="1"/>
          </p:cNvSpPr>
          <p:nvPr>
            <p:ph type="body" idx="10"/>
          </p:nvPr>
        </p:nvSpPr>
        <p:spPr>
          <a:xfrm>
            <a:off x="3140363" y="5006489"/>
            <a:ext cx="5763491" cy="324789"/>
          </a:xfrm>
        </p:spPr>
        <p:txBody>
          <a:bodyPr lIns="0" anchor="t" anchorCtr="0">
            <a:norm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6876628"/>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Divider_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2752344"/>
            <a:ext cx="8814816" cy="1444752"/>
          </a:xfrm>
        </p:spPr>
        <p:txBody>
          <a:bodyPr anchor="ctr"/>
          <a:lstStyle>
            <a:lvl1pPr>
              <a:defRPr sz="4800">
                <a:solidFill>
                  <a:schemeClr val="accent1"/>
                </a:solidFill>
              </a:defRPr>
            </a:lvl1pPr>
          </a:lstStyle>
          <a:p>
            <a:r>
              <a:rPr lang="en-US" dirty="0"/>
              <a:t>Section Divider:</a:t>
            </a:r>
            <a:br>
              <a:rPr lang="en-US" dirty="0"/>
            </a:br>
            <a:r>
              <a:rPr lang="en-US" dirty="0"/>
              <a:t>Two Lines</a:t>
            </a:r>
          </a:p>
        </p:txBody>
      </p:sp>
      <p:cxnSp>
        <p:nvCxnSpPr>
          <p:cNvPr id="7" name="Straight Connector 6">
            <a:extLst>
              <a:ext uri="{FF2B5EF4-FFF2-40B4-BE49-F238E27FC236}">
                <a16:creationId xmlns:a16="http://schemas.microsoft.com/office/drawing/2014/main" id="{B0F7EB9C-7D39-4B23-9B6D-90342B6E8F10}"/>
              </a:ext>
            </a:extLst>
          </p:cNvPr>
          <p:cNvCxnSpPr/>
          <p:nvPr userDrawn="1"/>
        </p:nvCxnSpPr>
        <p:spPr>
          <a:xfrm>
            <a:off x="745919" y="2438400"/>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p:nvPr userDrawn="1"/>
        </p:nvCxnSpPr>
        <p:spPr>
          <a:xfrm>
            <a:off x="745919" y="4425696"/>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89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787901010"/>
      </p:ext>
    </p:extLst>
  </p:cSld>
  <p:clrMap bg1="lt1" tx1="dk1" bg2="lt2" tx2="dk2" accent1="accent1" accent2="accent2" accent3="accent3" accent4="accent4" accent5="accent5" accent6="accent6" hlink="hlink" folHlink="folHlink"/>
  <p:sldLayoutIdLst>
    <p:sldLayoutId id="2147483650" r:id="rId1"/>
    <p:sldLayoutId id="2147483664" r:id="rId2"/>
    <p:sldLayoutId id="2147483665" r:id="rId3"/>
    <p:sldLayoutId id="2147483662" r:id="rId4"/>
    <p:sldLayoutId id="2147483666" r:id="rId5"/>
    <p:sldLayoutId id="2147483667" r:id="rId6"/>
    <p:sldLayoutId id="2147483663" r:id="rId7"/>
    <p:sldLayoutId id="2147483668" r:id="rId8"/>
    <p:sldLayoutId id="2147483697" r:id="rId9"/>
    <p:sldLayoutId id="2147483698" r:id="rId10"/>
    <p:sldLayoutId id="2147483699" r:id="rId11"/>
    <p:sldLayoutId id="2147483700" r:id="rId12"/>
    <p:sldLayoutId id="2147483701" r:id="rId13"/>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7248" userDrawn="1">
          <p15:clr>
            <a:srgbClr val="F26B43"/>
          </p15:clr>
        </p15:guide>
        <p15:guide id="3" orient="horz" pos="504" userDrawn="1">
          <p15:clr>
            <a:srgbClr val="F26B43"/>
          </p15:clr>
        </p15:guide>
        <p15:guide id="4" orient="horz" pos="4080" userDrawn="1">
          <p15:clr>
            <a:srgbClr val="F26B43"/>
          </p15:clr>
        </p15:guide>
        <p15:guide id="5" orient="horz" pos="3888" userDrawn="1">
          <p15:clr>
            <a:srgbClr val="F26B43"/>
          </p15:clr>
        </p15:guide>
        <p15:guide id="6" orient="horz" pos="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9432546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9" r:id="rId7"/>
    <p:sldLayoutId id="2147483690" r:id="rId8"/>
    <p:sldLayoutId id="2147483691" r:id="rId9"/>
    <p:sldLayoutId id="2147483694" r:id="rId10"/>
    <p:sldLayoutId id="2147483695" r:id="rId11"/>
    <p:sldLayoutId id="2147483693" r:id="rId12"/>
    <p:sldLayoutId id="2147483696" r:id="rId13"/>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pngimg.com/download/92529"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actly.in/covid-19-what-is-the-status-of-vaccine-development/"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totallyrewired.wordpress.com/" TargetMode="Externa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icpedia.org/highway-signs/v/vaccin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B78C6-12A7-0943-AFDD-D9EFC316F05F}"/>
              </a:ext>
            </a:extLst>
          </p:cNvPr>
          <p:cNvSpPr>
            <a:spLocks noGrp="1"/>
          </p:cNvSpPr>
          <p:nvPr>
            <p:ph type="ctrTitle"/>
          </p:nvPr>
        </p:nvSpPr>
        <p:spPr/>
        <p:txBody>
          <a:bodyPr/>
          <a:lstStyle/>
          <a:p>
            <a:r>
              <a:rPr lang="en-US" dirty="0"/>
              <a:t>Managing HR Decisions in the Pandemic		</a:t>
            </a:r>
          </a:p>
        </p:txBody>
      </p:sp>
      <p:sp>
        <p:nvSpPr>
          <p:cNvPr id="4" name="Text Placeholder 3">
            <a:extLst>
              <a:ext uri="{FF2B5EF4-FFF2-40B4-BE49-F238E27FC236}">
                <a16:creationId xmlns:a16="http://schemas.microsoft.com/office/drawing/2014/main" id="{24EFE2BC-A0C2-9340-BD27-A9A479FCB3D2}"/>
              </a:ext>
            </a:extLst>
          </p:cNvPr>
          <p:cNvSpPr>
            <a:spLocks noGrp="1"/>
          </p:cNvSpPr>
          <p:nvPr>
            <p:ph type="body" sz="quarter" idx="10"/>
          </p:nvPr>
        </p:nvSpPr>
        <p:spPr>
          <a:xfrm>
            <a:off x="699805" y="4253762"/>
            <a:ext cx="6259853" cy="269192"/>
          </a:xfrm>
        </p:spPr>
        <p:txBody>
          <a:bodyPr/>
          <a:lstStyle/>
          <a:p>
            <a:r>
              <a:rPr lang="en-US" dirty="0"/>
              <a:t>Jacqueline Guesno</a:t>
            </a:r>
          </a:p>
        </p:txBody>
      </p:sp>
      <p:sp>
        <p:nvSpPr>
          <p:cNvPr id="5" name="Text Placeholder 4">
            <a:extLst>
              <a:ext uri="{FF2B5EF4-FFF2-40B4-BE49-F238E27FC236}">
                <a16:creationId xmlns:a16="http://schemas.microsoft.com/office/drawing/2014/main" id="{5885754D-9B16-F446-80C3-21605E0BFB65}"/>
              </a:ext>
            </a:extLst>
          </p:cNvPr>
          <p:cNvSpPr>
            <a:spLocks noGrp="1"/>
          </p:cNvSpPr>
          <p:nvPr>
            <p:ph type="body" sz="quarter" idx="11"/>
          </p:nvPr>
        </p:nvSpPr>
        <p:spPr>
          <a:xfrm>
            <a:off x="699805" y="4590760"/>
            <a:ext cx="3449205" cy="302236"/>
          </a:xfrm>
        </p:spPr>
        <p:txBody>
          <a:bodyPr/>
          <a:lstStyle/>
          <a:p>
            <a:r>
              <a:rPr lang="en-US" dirty="0"/>
              <a:t>09.24.2021</a:t>
            </a:r>
          </a:p>
        </p:txBody>
      </p:sp>
      <p:sp>
        <p:nvSpPr>
          <p:cNvPr id="6" name="Text Placeholder 5">
            <a:extLst>
              <a:ext uri="{FF2B5EF4-FFF2-40B4-BE49-F238E27FC236}">
                <a16:creationId xmlns:a16="http://schemas.microsoft.com/office/drawing/2014/main" id="{ADA3D9C6-901F-6E47-9377-FF2762227280}"/>
              </a:ext>
            </a:extLst>
          </p:cNvPr>
          <p:cNvSpPr>
            <a:spLocks noGrp="1"/>
          </p:cNvSpPr>
          <p:nvPr>
            <p:ph type="body" sz="quarter" idx="13"/>
          </p:nvPr>
        </p:nvSpPr>
        <p:spPr>
          <a:xfrm>
            <a:off x="699805" y="4889974"/>
            <a:ext cx="7442574" cy="193893"/>
          </a:xfrm>
        </p:spPr>
        <p:txBody>
          <a:bodyPr/>
          <a:lstStyle/>
          <a:p>
            <a:r>
              <a:rPr lang="en-US" dirty="0"/>
              <a:t>Jackson Lewis P.C., Denver</a:t>
            </a:r>
          </a:p>
        </p:txBody>
      </p:sp>
      <p:sp>
        <p:nvSpPr>
          <p:cNvPr id="13" name="Text Placeholder 12">
            <a:extLst>
              <a:ext uri="{FF2B5EF4-FFF2-40B4-BE49-F238E27FC236}">
                <a16:creationId xmlns:a16="http://schemas.microsoft.com/office/drawing/2014/main" id="{1D123A3B-3CD2-9449-98E6-4CB1BEE4AF51}"/>
              </a:ext>
            </a:extLst>
          </p:cNvPr>
          <p:cNvSpPr>
            <a:spLocks noGrp="1"/>
          </p:cNvSpPr>
          <p:nvPr>
            <p:ph type="body" sz="quarter" idx="14"/>
          </p:nvPr>
        </p:nvSpPr>
        <p:spPr>
          <a:xfrm>
            <a:off x="699805" y="5192210"/>
            <a:ext cx="7442574" cy="308931"/>
          </a:xfrm>
        </p:spPr>
        <p:txBody>
          <a:bodyPr/>
          <a:lstStyle/>
          <a:p>
            <a:r>
              <a:rPr lang="en-US" dirty="0"/>
              <a:t>(303) 521-7731</a:t>
            </a:r>
          </a:p>
          <a:p>
            <a:r>
              <a:rPr lang="en-US" dirty="0"/>
              <a:t>Jacqueline.Guesno@jacksonlewis.com</a:t>
            </a:r>
          </a:p>
          <a:p>
            <a:endParaRPr lang="en-US" dirty="0"/>
          </a:p>
          <a:p>
            <a:endParaRPr lang="en-US" dirty="0"/>
          </a:p>
        </p:txBody>
      </p:sp>
    </p:spTree>
    <p:extLst>
      <p:ext uri="{BB962C8B-B14F-4D97-AF65-F5344CB8AC3E}">
        <p14:creationId xmlns:p14="http://schemas.microsoft.com/office/powerpoint/2010/main" val="236390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E6597B-1CFD-4F83-A1D3-69EA6F2016DB}"/>
              </a:ext>
            </a:extLst>
          </p:cNvPr>
          <p:cNvSpPr>
            <a:spLocks noGrp="1"/>
          </p:cNvSpPr>
          <p:nvPr>
            <p:ph idx="1"/>
          </p:nvPr>
        </p:nvSpPr>
        <p:spPr/>
        <p:txBody>
          <a:bodyPr/>
          <a:lstStyle/>
          <a:p>
            <a:pPr marL="0" indent="0">
              <a:buNone/>
            </a:pPr>
            <a:r>
              <a:rPr lang="en-US" b="1" dirty="0"/>
              <a:t>Factors to consider</a:t>
            </a:r>
            <a:r>
              <a:rPr lang="en-US" dirty="0"/>
              <a:t>:</a:t>
            </a:r>
          </a:p>
          <a:p>
            <a:pPr marL="457200" indent="-457200">
              <a:buFont typeface="+mj-lt"/>
              <a:buAutoNum type="arabicPeriod"/>
            </a:pPr>
            <a:r>
              <a:rPr lang="en-US" dirty="0"/>
              <a:t>the duration of the risk; </a:t>
            </a:r>
          </a:p>
          <a:p>
            <a:pPr marL="457200" indent="-457200">
              <a:buFont typeface="+mj-lt"/>
              <a:buAutoNum type="arabicPeriod"/>
            </a:pPr>
            <a:r>
              <a:rPr lang="en-US" dirty="0"/>
              <a:t>the nature and severity of the potential harm; </a:t>
            </a:r>
          </a:p>
          <a:p>
            <a:pPr marL="457200" indent="-457200">
              <a:buFont typeface="+mj-lt"/>
              <a:buAutoNum type="arabicPeriod"/>
            </a:pPr>
            <a:r>
              <a:rPr lang="en-US" dirty="0"/>
              <a:t>the likelihood that the potential harm will occur; and </a:t>
            </a:r>
          </a:p>
          <a:p>
            <a:pPr marL="457200" indent="-457200">
              <a:buFont typeface="+mj-lt"/>
              <a:buAutoNum type="arabicPeriod"/>
            </a:pPr>
            <a:r>
              <a:rPr lang="en-US" dirty="0"/>
              <a:t>the imminence of the potential harm.</a:t>
            </a:r>
          </a:p>
        </p:txBody>
      </p:sp>
      <p:sp>
        <p:nvSpPr>
          <p:cNvPr id="3" name="Footer Placeholder 2">
            <a:extLst>
              <a:ext uri="{FF2B5EF4-FFF2-40B4-BE49-F238E27FC236}">
                <a16:creationId xmlns:a16="http://schemas.microsoft.com/office/drawing/2014/main" id="{39BA060A-33E1-4814-AEC4-68311475978F}"/>
              </a:ext>
            </a:extLst>
          </p:cNvPr>
          <p:cNvSpPr>
            <a:spLocks noGrp="1"/>
          </p:cNvSpPr>
          <p:nvPr>
            <p:ph type="ftr" sz="quarter" idx="3"/>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E82BCD7B-5A9B-4154-AE2F-7026FC0A7D3D}"/>
              </a:ext>
            </a:extLst>
          </p:cNvPr>
          <p:cNvSpPr>
            <a:spLocks noGrp="1"/>
          </p:cNvSpPr>
          <p:nvPr>
            <p:ph type="sldNum" sz="quarter" idx="4"/>
          </p:nvPr>
        </p:nvSpPr>
        <p:spPr/>
        <p:txBody>
          <a:bodyPr/>
          <a:lstStyle/>
          <a:p>
            <a:fld id="{407F7647-6CBB-4945-B48A-22BF8575EA14}" type="slidenum">
              <a:rPr lang="en-US" smtClean="0"/>
              <a:pPr/>
              <a:t>10</a:t>
            </a:fld>
            <a:endParaRPr lang="en-US" dirty="0"/>
          </a:p>
        </p:txBody>
      </p:sp>
      <p:sp>
        <p:nvSpPr>
          <p:cNvPr id="5" name="Title 4">
            <a:extLst>
              <a:ext uri="{FF2B5EF4-FFF2-40B4-BE49-F238E27FC236}">
                <a16:creationId xmlns:a16="http://schemas.microsoft.com/office/drawing/2014/main" id="{FFAD0FFC-9F34-49A0-A22F-62383F29C469}"/>
              </a:ext>
            </a:extLst>
          </p:cNvPr>
          <p:cNvSpPr>
            <a:spLocks noGrp="1"/>
          </p:cNvSpPr>
          <p:nvPr>
            <p:ph type="title"/>
          </p:nvPr>
        </p:nvSpPr>
        <p:spPr/>
        <p:txBody>
          <a:bodyPr/>
          <a:lstStyle/>
          <a:p>
            <a:pPr algn="ctr"/>
            <a:r>
              <a:rPr lang="en-US" dirty="0"/>
              <a:t>Direct Threat Under ADA</a:t>
            </a:r>
          </a:p>
        </p:txBody>
      </p:sp>
      <p:pic>
        <p:nvPicPr>
          <p:cNvPr id="18434" name="Picture 2" descr="Finally! An Alternative to Risk Matrices | Corporate Compliance Insights">
            <a:extLst>
              <a:ext uri="{FF2B5EF4-FFF2-40B4-BE49-F238E27FC236}">
                <a16:creationId xmlns:a16="http://schemas.microsoft.com/office/drawing/2014/main" id="{83A67005-98A7-440C-8E06-5EC8FFBB1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328" y="3764280"/>
            <a:ext cx="389327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9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D351FF-0026-4491-8ED0-D6A27E2D308B}"/>
              </a:ext>
            </a:extLst>
          </p:cNvPr>
          <p:cNvSpPr>
            <a:spLocks noGrp="1"/>
          </p:cNvSpPr>
          <p:nvPr>
            <p:ph idx="1"/>
          </p:nvPr>
        </p:nvSpPr>
        <p:spPr>
          <a:xfrm>
            <a:off x="433316" y="1416204"/>
            <a:ext cx="11453884" cy="4781395"/>
          </a:xfrm>
        </p:spPr>
        <p:txBody>
          <a:bodyPr/>
          <a:lstStyle/>
          <a:p>
            <a:r>
              <a:rPr lang="en-US" dirty="0"/>
              <a:t>Determination should be based on a reasonable medical judgment that relies on the most current medical knowledge about COVID-19.  Consider:</a:t>
            </a:r>
          </a:p>
          <a:p>
            <a:pPr lvl="1"/>
            <a:r>
              <a:rPr lang="en-US" dirty="0"/>
              <a:t>The level of community spread at the time of the assessment   </a:t>
            </a:r>
          </a:p>
          <a:p>
            <a:pPr lvl="1"/>
            <a:r>
              <a:rPr lang="en-US" dirty="0"/>
              <a:t>Statements from the CDC </a:t>
            </a:r>
          </a:p>
          <a:p>
            <a:pPr lvl="1"/>
            <a:r>
              <a:rPr lang="en-US" dirty="0"/>
              <a:t>Information from the employee’s health care provider</a:t>
            </a:r>
          </a:p>
          <a:p>
            <a:pPr lvl="1"/>
            <a:r>
              <a:rPr lang="en-US" dirty="0"/>
              <a:t>Success at safely working to date</a:t>
            </a:r>
          </a:p>
          <a:p>
            <a:pPr lvl="1"/>
            <a:r>
              <a:rPr lang="en-US" dirty="0"/>
              <a:t>The type of work environment:</a:t>
            </a:r>
          </a:p>
          <a:p>
            <a:pPr lvl="2"/>
            <a:r>
              <a:rPr lang="en-US" dirty="0"/>
              <a:t>whether the employee works alone or with others;  </a:t>
            </a:r>
          </a:p>
          <a:p>
            <a:pPr lvl="2"/>
            <a:r>
              <a:rPr lang="en-US" dirty="0"/>
              <a:t>whether the employee works inside or outside; </a:t>
            </a:r>
          </a:p>
          <a:p>
            <a:pPr lvl="2"/>
            <a:r>
              <a:rPr lang="en-US" dirty="0"/>
              <a:t>available ventilation; </a:t>
            </a:r>
          </a:p>
          <a:p>
            <a:pPr lvl="2"/>
            <a:r>
              <a:rPr lang="en-US" dirty="0"/>
              <a:t>frequency and duration of direct interaction the employee typically will have with other employees and/or non-employees; </a:t>
            </a:r>
          </a:p>
          <a:p>
            <a:pPr lvl="2"/>
            <a:r>
              <a:rPr lang="en-US" dirty="0"/>
              <a:t>the number of partially or fully vaccinated individuals already in the workplace; </a:t>
            </a:r>
          </a:p>
          <a:p>
            <a:pPr lvl="2"/>
            <a:r>
              <a:rPr lang="en-US" dirty="0"/>
              <a:t>whether other employees are wearing masks or undergoing routine screening testing; and </a:t>
            </a:r>
          </a:p>
          <a:p>
            <a:pPr lvl="2"/>
            <a:r>
              <a:rPr lang="en-US" dirty="0"/>
              <a:t>the space available for social distancing</a:t>
            </a:r>
          </a:p>
          <a:p>
            <a:pPr marL="914400" lvl="2" indent="0">
              <a:buNone/>
            </a:pPr>
            <a:endParaRPr lang="en-US" dirty="0"/>
          </a:p>
          <a:p>
            <a:endParaRPr lang="en-US" dirty="0"/>
          </a:p>
        </p:txBody>
      </p:sp>
      <p:sp>
        <p:nvSpPr>
          <p:cNvPr id="3" name="Footer Placeholder 2">
            <a:extLst>
              <a:ext uri="{FF2B5EF4-FFF2-40B4-BE49-F238E27FC236}">
                <a16:creationId xmlns:a16="http://schemas.microsoft.com/office/drawing/2014/main" id="{5EEB6E1C-1C17-4DB1-9E3A-F21882734C60}"/>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381E2E66-3355-48C0-95A0-BB285C2C27EC}"/>
              </a:ext>
            </a:extLst>
          </p:cNvPr>
          <p:cNvSpPr>
            <a:spLocks noGrp="1"/>
          </p:cNvSpPr>
          <p:nvPr>
            <p:ph type="sldNum" sz="quarter" idx="4"/>
          </p:nvPr>
        </p:nvSpPr>
        <p:spPr/>
        <p:txBody>
          <a:bodyPr/>
          <a:lstStyle/>
          <a:p>
            <a:fld id="{407F7647-6CBB-4945-B48A-22BF8575EA14}" type="slidenum">
              <a:rPr lang="en-US" smtClean="0"/>
              <a:pPr/>
              <a:t>11</a:t>
            </a:fld>
            <a:endParaRPr lang="en-US" dirty="0"/>
          </a:p>
        </p:txBody>
      </p:sp>
      <p:sp>
        <p:nvSpPr>
          <p:cNvPr id="5" name="Title 4">
            <a:extLst>
              <a:ext uri="{FF2B5EF4-FFF2-40B4-BE49-F238E27FC236}">
                <a16:creationId xmlns:a16="http://schemas.microsoft.com/office/drawing/2014/main" id="{F6994526-C229-43F3-A704-5008613E5A3E}"/>
              </a:ext>
            </a:extLst>
          </p:cNvPr>
          <p:cNvSpPr>
            <a:spLocks noGrp="1"/>
          </p:cNvSpPr>
          <p:nvPr>
            <p:ph type="title"/>
          </p:nvPr>
        </p:nvSpPr>
        <p:spPr/>
        <p:txBody>
          <a:bodyPr/>
          <a:lstStyle/>
          <a:p>
            <a:pPr algn="ctr"/>
            <a:r>
              <a:rPr lang="en-US" dirty="0"/>
              <a:t>Does Employee Pose a Direct Threat?</a:t>
            </a:r>
          </a:p>
        </p:txBody>
      </p:sp>
    </p:spTree>
    <p:extLst>
      <p:ext uri="{BB962C8B-B14F-4D97-AF65-F5344CB8AC3E}">
        <p14:creationId xmlns:p14="http://schemas.microsoft.com/office/powerpoint/2010/main" val="202956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219154-128B-452F-8FE9-52929A112099}"/>
              </a:ext>
            </a:extLst>
          </p:cNvPr>
          <p:cNvSpPr>
            <a:spLocks noGrp="1"/>
          </p:cNvSpPr>
          <p:nvPr>
            <p:ph idx="1"/>
          </p:nvPr>
        </p:nvSpPr>
        <p:spPr/>
        <p:txBody>
          <a:bodyPr/>
          <a:lstStyle/>
          <a:p>
            <a:r>
              <a:rPr lang="en-US" dirty="0"/>
              <a:t>The FAQs confirm the EEOC views an employee’s vaccination status and proof of vaccination as confidential medical information.</a:t>
            </a:r>
          </a:p>
          <a:p>
            <a:r>
              <a:rPr lang="en-US" dirty="0"/>
              <a:t>Under the ADA confidential medical information can only be shared with:</a:t>
            </a:r>
          </a:p>
          <a:p>
            <a:pPr lvl="1"/>
            <a:r>
              <a:rPr lang="en-US" dirty="0"/>
              <a:t>Supervisors and managers regarding necessary restrictions on the work or duties of the employee and necessary accommodations;</a:t>
            </a:r>
          </a:p>
          <a:p>
            <a:pPr lvl="1"/>
            <a:r>
              <a:rPr lang="en-US" dirty="0"/>
              <a:t>First aid and safety personnel if the disability might require medical treatment; and</a:t>
            </a:r>
          </a:p>
          <a:p>
            <a:pPr lvl="1"/>
            <a:r>
              <a:rPr lang="en-US" dirty="0"/>
              <a:t>Government officials investigating compliance with the ADA.</a:t>
            </a:r>
          </a:p>
          <a:p>
            <a:r>
              <a:rPr lang="en-US" dirty="0"/>
              <a:t>Actions or practices that might disclose employee vaccination status:</a:t>
            </a:r>
          </a:p>
          <a:p>
            <a:pPr lvl="1"/>
            <a:r>
              <a:rPr lang="en-US" dirty="0"/>
              <a:t>Badges?</a:t>
            </a:r>
          </a:p>
          <a:p>
            <a:pPr lvl="1"/>
            <a:r>
              <a:rPr lang="en-US" dirty="0"/>
              <a:t>Separate work areas</a:t>
            </a:r>
          </a:p>
          <a:p>
            <a:pPr lvl="1"/>
            <a:r>
              <a:rPr lang="en-US" dirty="0"/>
              <a:t>Different shifts/days</a:t>
            </a:r>
          </a:p>
          <a:p>
            <a:pPr lvl="1"/>
            <a:r>
              <a:rPr lang="en-US" dirty="0"/>
              <a:t>Communications with supervisors or customers</a:t>
            </a:r>
          </a:p>
          <a:p>
            <a:pPr marL="914400" lvl="2" indent="0">
              <a:buNone/>
            </a:pPr>
            <a:endParaRPr lang="en-US" dirty="0"/>
          </a:p>
        </p:txBody>
      </p:sp>
      <p:sp>
        <p:nvSpPr>
          <p:cNvPr id="3" name="Footer Placeholder 2">
            <a:extLst>
              <a:ext uri="{FF2B5EF4-FFF2-40B4-BE49-F238E27FC236}">
                <a16:creationId xmlns:a16="http://schemas.microsoft.com/office/drawing/2014/main" id="{49EE35CB-5481-4071-92A2-9063795FD185}"/>
              </a:ext>
            </a:extLst>
          </p:cNvPr>
          <p:cNvSpPr>
            <a:spLocks noGrp="1"/>
          </p:cNvSpPr>
          <p:nvPr>
            <p:ph type="ftr" sz="quarter" idx="3"/>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A38D753F-2C9E-4343-839A-FD1306BB2F56}"/>
              </a:ext>
            </a:extLst>
          </p:cNvPr>
          <p:cNvSpPr>
            <a:spLocks noGrp="1"/>
          </p:cNvSpPr>
          <p:nvPr>
            <p:ph type="sldNum" sz="quarter" idx="4"/>
          </p:nvPr>
        </p:nvSpPr>
        <p:spPr/>
        <p:txBody>
          <a:bodyPr/>
          <a:lstStyle/>
          <a:p>
            <a:fld id="{407F7647-6CBB-4945-B48A-22BF8575EA14}" type="slidenum">
              <a:rPr lang="en-US" smtClean="0"/>
              <a:pPr/>
              <a:t>12</a:t>
            </a:fld>
            <a:endParaRPr lang="en-US" dirty="0"/>
          </a:p>
        </p:txBody>
      </p:sp>
      <p:sp>
        <p:nvSpPr>
          <p:cNvPr id="5" name="Title 4">
            <a:extLst>
              <a:ext uri="{FF2B5EF4-FFF2-40B4-BE49-F238E27FC236}">
                <a16:creationId xmlns:a16="http://schemas.microsoft.com/office/drawing/2014/main" id="{1BD34A91-D7E8-4417-B30D-1567A335D26A}"/>
              </a:ext>
            </a:extLst>
          </p:cNvPr>
          <p:cNvSpPr>
            <a:spLocks noGrp="1"/>
          </p:cNvSpPr>
          <p:nvPr>
            <p:ph type="title"/>
          </p:nvPr>
        </p:nvSpPr>
        <p:spPr/>
        <p:txBody>
          <a:bodyPr/>
          <a:lstStyle/>
          <a:p>
            <a:pPr algn="ctr"/>
            <a:r>
              <a:rPr lang="en-US" dirty="0"/>
              <a:t>Confidentiality of Medical Information</a:t>
            </a:r>
          </a:p>
        </p:txBody>
      </p:sp>
    </p:spTree>
    <p:extLst>
      <p:ext uri="{BB962C8B-B14F-4D97-AF65-F5344CB8AC3E}">
        <p14:creationId xmlns:p14="http://schemas.microsoft.com/office/powerpoint/2010/main" val="43787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4A056-F8C7-43AB-80E8-067067E0C220}"/>
              </a:ext>
            </a:extLst>
          </p:cNvPr>
          <p:cNvSpPr>
            <a:spLocks noGrp="1"/>
          </p:cNvSpPr>
          <p:nvPr>
            <p:ph idx="1"/>
          </p:nvPr>
        </p:nvSpPr>
        <p:spPr/>
        <p:txBody>
          <a:bodyPr/>
          <a:lstStyle/>
          <a:p>
            <a:r>
              <a:rPr lang="en-US" dirty="0"/>
              <a:t>Employees who are not vaccinated because of pregnancy may be entitled (under Title VII and applicable state laws) to adjustments to keep working, if the employer makes modifications or exceptions for other employees.  </a:t>
            </a:r>
          </a:p>
        </p:txBody>
      </p:sp>
      <p:sp>
        <p:nvSpPr>
          <p:cNvPr id="3" name="Footer Placeholder 2">
            <a:extLst>
              <a:ext uri="{FF2B5EF4-FFF2-40B4-BE49-F238E27FC236}">
                <a16:creationId xmlns:a16="http://schemas.microsoft.com/office/drawing/2014/main" id="{B3106A27-E2B9-42BF-821A-5FD901555D3D}"/>
              </a:ext>
            </a:extLst>
          </p:cNvPr>
          <p:cNvSpPr>
            <a:spLocks noGrp="1"/>
          </p:cNvSpPr>
          <p:nvPr>
            <p:ph type="ftr" sz="quarter" idx="3"/>
          </p:nvPr>
        </p:nvSpPr>
        <p:spPr>
          <a:xfrm>
            <a:off x="716801" y="6417108"/>
            <a:ext cx="4114800" cy="365125"/>
          </a:xfrm>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5C4EB0A1-215E-4C3C-BB06-2823B4DA22C0}"/>
              </a:ext>
            </a:extLst>
          </p:cNvPr>
          <p:cNvSpPr>
            <a:spLocks noGrp="1"/>
          </p:cNvSpPr>
          <p:nvPr>
            <p:ph type="sldNum" sz="quarter" idx="4"/>
          </p:nvPr>
        </p:nvSpPr>
        <p:spPr/>
        <p:txBody>
          <a:bodyPr/>
          <a:lstStyle/>
          <a:p>
            <a:fld id="{407F7647-6CBB-4945-B48A-22BF8575EA14}" type="slidenum">
              <a:rPr lang="en-US" smtClean="0"/>
              <a:pPr/>
              <a:t>13</a:t>
            </a:fld>
            <a:endParaRPr lang="en-US" dirty="0"/>
          </a:p>
        </p:txBody>
      </p:sp>
      <p:sp>
        <p:nvSpPr>
          <p:cNvPr id="5" name="Title 4">
            <a:extLst>
              <a:ext uri="{FF2B5EF4-FFF2-40B4-BE49-F238E27FC236}">
                <a16:creationId xmlns:a16="http://schemas.microsoft.com/office/drawing/2014/main" id="{A085F866-9FDA-4A77-AC89-9F85565764F7}"/>
              </a:ext>
            </a:extLst>
          </p:cNvPr>
          <p:cNvSpPr>
            <a:spLocks noGrp="1"/>
          </p:cNvSpPr>
          <p:nvPr>
            <p:ph type="title"/>
          </p:nvPr>
        </p:nvSpPr>
        <p:spPr/>
        <p:txBody>
          <a:bodyPr/>
          <a:lstStyle/>
          <a:p>
            <a:pPr algn="ctr"/>
            <a:r>
              <a:rPr lang="en-US" dirty="0"/>
              <a:t>Pregnancy Accommodations</a:t>
            </a:r>
          </a:p>
        </p:txBody>
      </p:sp>
      <p:pic>
        <p:nvPicPr>
          <p:cNvPr id="19458" name="Picture 2" descr="Pregnancy during the pandemic: A Clinical Psychologist conducts research  study to help women with postpartum | WBOY.com">
            <a:extLst>
              <a:ext uri="{FF2B5EF4-FFF2-40B4-BE49-F238E27FC236}">
                <a16:creationId xmlns:a16="http://schemas.microsoft.com/office/drawing/2014/main" id="{EBD4EADC-9661-4ECB-9AB6-F052630DB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312" y="2899317"/>
            <a:ext cx="3858321" cy="22532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073EEE5-7B0B-42BA-90C6-C0DF99A23137}"/>
              </a:ext>
            </a:extLst>
          </p:cNvPr>
          <p:cNvSpPr/>
          <p:nvPr/>
        </p:nvSpPr>
        <p:spPr>
          <a:xfrm rot="10800000" flipV="1">
            <a:off x="1137424" y="5552657"/>
            <a:ext cx="8898674" cy="461665"/>
          </a:xfrm>
          <a:prstGeom prst="rect">
            <a:avLst/>
          </a:prstGeom>
        </p:spPr>
        <p:txBody>
          <a:bodyPr wrap="square">
            <a:spAutoFit/>
          </a:bodyPr>
          <a:lstStyle/>
          <a:p>
            <a:r>
              <a:rPr lang="en-US" sz="2400" u="sng" dirty="0">
                <a:latin typeface="Arial" panose="020B0604020202020204" pitchFamily="34" charset="0"/>
                <a:cs typeface="Arial" panose="020B0604020202020204" pitchFamily="34" charset="0"/>
              </a:rPr>
              <a:t>Note</a:t>
            </a:r>
            <a:r>
              <a:rPr lang="en-US" sz="2400" dirty="0">
                <a:latin typeface="Arial" panose="020B0604020202020204" pitchFamily="34" charset="0"/>
                <a:cs typeface="Arial" panose="020B0604020202020204" pitchFamily="34" charset="0"/>
              </a:rPr>
              <a:t>: CDC encourages vaccination for pregnant individuals</a:t>
            </a:r>
          </a:p>
        </p:txBody>
      </p:sp>
    </p:spTree>
    <p:extLst>
      <p:ext uri="{BB962C8B-B14F-4D97-AF65-F5344CB8AC3E}">
        <p14:creationId xmlns:p14="http://schemas.microsoft.com/office/powerpoint/2010/main" val="263964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775437-EDA0-426C-97DF-93CB044E7658}"/>
              </a:ext>
            </a:extLst>
          </p:cNvPr>
          <p:cNvSpPr>
            <a:spLocks noGrp="1"/>
          </p:cNvSpPr>
          <p:nvPr>
            <p:ph idx="1"/>
          </p:nvPr>
        </p:nvSpPr>
        <p:spPr>
          <a:xfrm>
            <a:off x="593678" y="1705430"/>
            <a:ext cx="10909474" cy="3132701"/>
          </a:xfrm>
        </p:spPr>
        <p:txBody>
          <a:bodyPr/>
          <a:lstStyle/>
          <a:p>
            <a:r>
              <a:rPr lang="en-US" dirty="0"/>
              <a:t>The EEOC and courts are generally deferential to the employee on whether their beliefs are religious in nature. </a:t>
            </a:r>
          </a:p>
          <a:p>
            <a:r>
              <a:rPr lang="en-US" dirty="0"/>
              <a:t>According to EEOC: “the employer should ordinarily assume that an employee’s request for religious accommodation is based on a sincerely held religious belief, practice, or observance.”</a:t>
            </a:r>
          </a:p>
          <a:p>
            <a:pPr lvl="1"/>
            <a:r>
              <a:rPr lang="en-US" dirty="0"/>
              <a:t>The EEOC has stated: “the Commission will define religious practices to include moral or ethical beliefs as to what is right and wrong which are sincerely held with the strength of traditional religious views.”</a:t>
            </a:r>
          </a:p>
          <a:p>
            <a:pPr lvl="1"/>
            <a:r>
              <a:rPr lang="en-US" dirty="0"/>
              <a:t>However, if an employee requests a religious accommodation, and an employer is aware of facts that provide an objective basis for questioning either the religious nature or the sincerity of a particular belief, practice, or observance, the employer would be justified in requesting additional supporting information. </a:t>
            </a:r>
          </a:p>
        </p:txBody>
      </p:sp>
      <p:sp>
        <p:nvSpPr>
          <p:cNvPr id="3" name="Footer Placeholder 2">
            <a:extLst>
              <a:ext uri="{FF2B5EF4-FFF2-40B4-BE49-F238E27FC236}">
                <a16:creationId xmlns:a16="http://schemas.microsoft.com/office/drawing/2014/main" id="{9C9C4444-8FA5-4605-8E04-329E80BC2F88}"/>
              </a:ext>
            </a:extLst>
          </p:cNvPr>
          <p:cNvSpPr>
            <a:spLocks noGrp="1"/>
          </p:cNvSpPr>
          <p:nvPr>
            <p:ph type="ftr" sz="quarter" idx="3"/>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DEB32682-A58B-4B81-96A2-921780E8AE15}"/>
              </a:ext>
            </a:extLst>
          </p:cNvPr>
          <p:cNvSpPr>
            <a:spLocks noGrp="1"/>
          </p:cNvSpPr>
          <p:nvPr>
            <p:ph type="sldNum" sz="quarter" idx="4"/>
          </p:nvPr>
        </p:nvSpPr>
        <p:spPr/>
        <p:txBody>
          <a:bodyPr/>
          <a:lstStyle/>
          <a:p>
            <a:fld id="{407F7647-6CBB-4945-B48A-22BF8575EA14}" type="slidenum">
              <a:rPr lang="en-US" smtClean="0"/>
              <a:pPr/>
              <a:t>14</a:t>
            </a:fld>
            <a:endParaRPr lang="en-US" dirty="0"/>
          </a:p>
        </p:txBody>
      </p:sp>
      <p:sp>
        <p:nvSpPr>
          <p:cNvPr id="5" name="Title 4">
            <a:extLst>
              <a:ext uri="{FF2B5EF4-FFF2-40B4-BE49-F238E27FC236}">
                <a16:creationId xmlns:a16="http://schemas.microsoft.com/office/drawing/2014/main" id="{02A4756A-F997-453F-A4CC-B04B2E9168F5}"/>
              </a:ext>
            </a:extLst>
          </p:cNvPr>
          <p:cNvSpPr>
            <a:spLocks noGrp="1"/>
          </p:cNvSpPr>
          <p:nvPr>
            <p:ph type="title"/>
          </p:nvPr>
        </p:nvSpPr>
        <p:spPr/>
        <p:txBody>
          <a:bodyPr/>
          <a:lstStyle/>
          <a:p>
            <a:pPr algn="ctr"/>
            <a:r>
              <a:rPr lang="en-US" dirty="0"/>
              <a:t>Sincerely Held Religious Belief: Is it Religious?</a:t>
            </a:r>
          </a:p>
        </p:txBody>
      </p:sp>
    </p:spTree>
    <p:extLst>
      <p:ext uri="{BB962C8B-B14F-4D97-AF65-F5344CB8AC3E}">
        <p14:creationId xmlns:p14="http://schemas.microsoft.com/office/powerpoint/2010/main" val="43852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A79C7-2410-40C0-A3A5-6CE5E3710896}"/>
              </a:ext>
            </a:extLst>
          </p:cNvPr>
          <p:cNvSpPr>
            <a:spLocks noGrp="1"/>
          </p:cNvSpPr>
          <p:nvPr>
            <p:ph idx="1"/>
          </p:nvPr>
        </p:nvSpPr>
        <p:spPr/>
        <p:txBody>
          <a:bodyPr/>
          <a:lstStyle/>
          <a:p>
            <a:r>
              <a:rPr lang="en-US" dirty="0"/>
              <a:t>Employers generally should not require a statement from a pastor or other religious leader to prove the sincerity or legitimacy of the person’s belief.  Such verification is not required under the law and may be discriminatory against certain faiths.  </a:t>
            </a:r>
          </a:p>
          <a:p>
            <a:r>
              <a:rPr lang="en-US" dirty="0"/>
              <a:t>Engaging in contradictory behavior in the past is often not enough alone to show that an employee’s beliefs are not sincerely held.  </a:t>
            </a:r>
          </a:p>
          <a:p>
            <a:pPr lvl="1"/>
            <a:r>
              <a:rPr lang="en-US" dirty="0"/>
              <a:t>Courts have recognized that individuals can go through spiritual conversions or become more serious in the practice of their faith over time, making past contradictory behavior irrelevant.</a:t>
            </a:r>
          </a:p>
          <a:p>
            <a:r>
              <a:rPr lang="en-US" dirty="0"/>
              <a:t>However, obviously contradictory behavior (for example, the employee says he needs Sundays off to go to church all day, but posts pictures of himself tailgating and attending a football game) can allow an employer to deny on the basis that there is not a sincerely held religious belief.</a:t>
            </a:r>
          </a:p>
          <a:p>
            <a:endParaRPr lang="en-US" dirty="0"/>
          </a:p>
        </p:txBody>
      </p:sp>
      <p:sp>
        <p:nvSpPr>
          <p:cNvPr id="3" name="Footer Placeholder 2">
            <a:extLst>
              <a:ext uri="{FF2B5EF4-FFF2-40B4-BE49-F238E27FC236}">
                <a16:creationId xmlns:a16="http://schemas.microsoft.com/office/drawing/2014/main" id="{17695DB3-DB26-46A5-9E94-2685EABC9FC5}"/>
              </a:ext>
            </a:extLst>
          </p:cNvPr>
          <p:cNvSpPr>
            <a:spLocks noGrp="1"/>
          </p:cNvSpPr>
          <p:nvPr>
            <p:ph type="ftr" sz="quarter" idx="3"/>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EA76D633-793B-4E4D-BF2F-738205FD68B1}"/>
              </a:ext>
            </a:extLst>
          </p:cNvPr>
          <p:cNvSpPr>
            <a:spLocks noGrp="1"/>
          </p:cNvSpPr>
          <p:nvPr>
            <p:ph type="sldNum" sz="quarter" idx="4"/>
          </p:nvPr>
        </p:nvSpPr>
        <p:spPr/>
        <p:txBody>
          <a:bodyPr/>
          <a:lstStyle/>
          <a:p>
            <a:fld id="{407F7647-6CBB-4945-B48A-22BF8575EA14}" type="slidenum">
              <a:rPr lang="en-US" smtClean="0"/>
              <a:pPr/>
              <a:t>15</a:t>
            </a:fld>
            <a:endParaRPr lang="en-US" dirty="0"/>
          </a:p>
        </p:txBody>
      </p:sp>
      <p:sp>
        <p:nvSpPr>
          <p:cNvPr id="5" name="Title 4">
            <a:extLst>
              <a:ext uri="{FF2B5EF4-FFF2-40B4-BE49-F238E27FC236}">
                <a16:creationId xmlns:a16="http://schemas.microsoft.com/office/drawing/2014/main" id="{5B6B9FB0-0FFA-45AC-8AC2-F86DA889A128}"/>
              </a:ext>
            </a:extLst>
          </p:cNvPr>
          <p:cNvSpPr>
            <a:spLocks noGrp="1"/>
          </p:cNvSpPr>
          <p:nvPr>
            <p:ph type="title"/>
          </p:nvPr>
        </p:nvSpPr>
        <p:spPr/>
        <p:txBody>
          <a:bodyPr/>
          <a:lstStyle/>
          <a:p>
            <a:r>
              <a:rPr lang="en-US" dirty="0"/>
              <a:t>Challenging Religious Accommodation Requests</a:t>
            </a:r>
          </a:p>
        </p:txBody>
      </p:sp>
    </p:spTree>
    <p:extLst>
      <p:ext uri="{BB962C8B-B14F-4D97-AF65-F5344CB8AC3E}">
        <p14:creationId xmlns:p14="http://schemas.microsoft.com/office/powerpoint/2010/main" val="92703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B5E383-7E77-4F82-BECF-2F2E1565DC0E}"/>
              </a:ext>
            </a:extLst>
          </p:cNvPr>
          <p:cNvSpPr>
            <a:spLocks noGrp="1"/>
          </p:cNvSpPr>
          <p:nvPr>
            <p:ph idx="1"/>
          </p:nvPr>
        </p:nvSpPr>
        <p:spPr>
          <a:xfrm>
            <a:off x="685800" y="1484018"/>
            <a:ext cx="10817352" cy="4466770"/>
          </a:xfrm>
        </p:spPr>
        <p:txBody>
          <a:bodyPr/>
          <a:lstStyle/>
          <a:p>
            <a:pPr lvl="0"/>
            <a:r>
              <a:rPr lang="en-US" dirty="0"/>
              <a:t>In the context of masks or COVID-19 vaccines, some employees express a general objection or apprehension about the mask or vaccine but wrap that sentiment in a religious belief by citing scripture or making a blanket statement about a deity.</a:t>
            </a:r>
          </a:p>
          <a:p>
            <a:pPr lvl="0"/>
            <a:r>
              <a:rPr lang="en-US" dirty="0"/>
              <a:t>When it is not obvious that the individual’s request is based on religious grounds, an employer may follow up to better understand the nature of the request.</a:t>
            </a:r>
          </a:p>
          <a:p>
            <a:pPr lvl="0"/>
            <a:r>
              <a:rPr lang="en-US" dirty="0"/>
              <a:t>Internet or purchased letters may call into question whether there is a sincerely held religious belief because of the nature of the purchase and the fact that the pastor and the employee have presumably never met.  </a:t>
            </a:r>
          </a:p>
          <a:p>
            <a:pPr lvl="1"/>
            <a:r>
              <a:rPr lang="en-US" dirty="0"/>
              <a:t>Employers could ask follow-up questions to challenge whether there is a sincerely held religious belief</a:t>
            </a:r>
          </a:p>
          <a:p>
            <a:pPr lvl="1"/>
            <a:r>
              <a:rPr lang="en-US" dirty="0"/>
              <a:t>But just because the letter was “found on internet” doesn’t mean it does not capture the employee’s own sincerely held religious belief</a:t>
            </a:r>
          </a:p>
        </p:txBody>
      </p:sp>
      <p:sp>
        <p:nvSpPr>
          <p:cNvPr id="3" name="Footer Placeholder 2">
            <a:extLst>
              <a:ext uri="{FF2B5EF4-FFF2-40B4-BE49-F238E27FC236}">
                <a16:creationId xmlns:a16="http://schemas.microsoft.com/office/drawing/2014/main" id="{EF4BE38B-B364-4F23-9F17-39172E831E1E}"/>
              </a:ext>
            </a:extLst>
          </p:cNvPr>
          <p:cNvSpPr>
            <a:spLocks noGrp="1"/>
          </p:cNvSpPr>
          <p:nvPr>
            <p:ph type="ftr" sz="quarter" idx="3"/>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A35E95BA-617A-4ABC-A1EA-E4D800AB3950}"/>
              </a:ext>
            </a:extLst>
          </p:cNvPr>
          <p:cNvSpPr>
            <a:spLocks noGrp="1"/>
          </p:cNvSpPr>
          <p:nvPr>
            <p:ph type="sldNum" sz="quarter" idx="4"/>
          </p:nvPr>
        </p:nvSpPr>
        <p:spPr/>
        <p:txBody>
          <a:bodyPr/>
          <a:lstStyle/>
          <a:p>
            <a:fld id="{407F7647-6CBB-4945-B48A-22BF8575EA14}" type="slidenum">
              <a:rPr lang="en-US" smtClean="0"/>
              <a:pPr/>
              <a:t>16</a:t>
            </a:fld>
            <a:endParaRPr lang="en-US" dirty="0"/>
          </a:p>
        </p:txBody>
      </p:sp>
      <p:sp>
        <p:nvSpPr>
          <p:cNvPr id="5" name="Title 4">
            <a:extLst>
              <a:ext uri="{FF2B5EF4-FFF2-40B4-BE49-F238E27FC236}">
                <a16:creationId xmlns:a16="http://schemas.microsoft.com/office/drawing/2014/main" id="{9B72961D-B46C-4E0F-A77A-5661DCF2B2E2}"/>
              </a:ext>
            </a:extLst>
          </p:cNvPr>
          <p:cNvSpPr>
            <a:spLocks noGrp="1"/>
          </p:cNvSpPr>
          <p:nvPr>
            <p:ph type="title"/>
          </p:nvPr>
        </p:nvSpPr>
        <p:spPr>
          <a:xfrm>
            <a:off x="685800" y="316819"/>
            <a:ext cx="10817352" cy="737961"/>
          </a:xfrm>
        </p:spPr>
        <p:txBody>
          <a:bodyPr/>
          <a:lstStyle/>
          <a:p>
            <a:pPr algn="ctr"/>
            <a:r>
              <a:rPr lang="en-US" dirty="0"/>
              <a:t>Asking for more information to better understand the religious nature of an individual’s request.</a:t>
            </a:r>
            <a:br>
              <a:rPr lang="en-US" sz="2800" dirty="0"/>
            </a:br>
            <a:endParaRPr lang="en-US" dirty="0"/>
          </a:p>
        </p:txBody>
      </p:sp>
    </p:spTree>
    <p:extLst>
      <p:ext uri="{BB962C8B-B14F-4D97-AF65-F5344CB8AC3E}">
        <p14:creationId xmlns:p14="http://schemas.microsoft.com/office/powerpoint/2010/main" val="103143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4C319E5-0768-48F6-839F-80BDA9825FD3}"/>
              </a:ext>
            </a:extLst>
          </p:cNvPr>
          <p:cNvSpPr>
            <a:spLocks noGrp="1"/>
          </p:cNvSpPr>
          <p:nvPr>
            <p:ph type="ftr" sz="quarter" idx="4294967295"/>
          </p:nvPr>
        </p:nvSpPr>
        <p:spPr>
          <a:xfrm>
            <a:off x="749808" y="6356350"/>
            <a:ext cx="3364992" cy="365125"/>
          </a:xfrm>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80A8A09A-03A4-4A66-BD14-929E15419E1B}"/>
              </a:ext>
            </a:extLst>
          </p:cNvPr>
          <p:cNvSpPr>
            <a:spLocks noGrp="1"/>
          </p:cNvSpPr>
          <p:nvPr>
            <p:ph type="sldNum" sz="quarter" idx="4294967295"/>
          </p:nvPr>
        </p:nvSpPr>
        <p:spPr>
          <a:xfrm>
            <a:off x="9448800" y="6354763"/>
            <a:ext cx="1993392" cy="365125"/>
          </a:xfrm>
        </p:spPr>
        <p:txBody>
          <a:bodyPr/>
          <a:lstStyle/>
          <a:p>
            <a:fld id="{407F7647-6CBB-4945-B48A-22BF8575EA14}" type="slidenum">
              <a:rPr lang="en-US" smtClean="0"/>
              <a:pPr/>
              <a:t>17</a:t>
            </a:fld>
            <a:endParaRPr lang="en-US" dirty="0"/>
          </a:p>
        </p:txBody>
      </p:sp>
      <p:sp>
        <p:nvSpPr>
          <p:cNvPr id="5" name="Title 4">
            <a:extLst>
              <a:ext uri="{FF2B5EF4-FFF2-40B4-BE49-F238E27FC236}">
                <a16:creationId xmlns:a16="http://schemas.microsoft.com/office/drawing/2014/main" id="{51220581-6CC6-4F1F-8003-323821640528}"/>
              </a:ext>
            </a:extLst>
          </p:cNvPr>
          <p:cNvSpPr>
            <a:spLocks noGrp="1"/>
          </p:cNvSpPr>
          <p:nvPr>
            <p:ph type="title"/>
          </p:nvPr>
        </p:nvSpPr>
        <p:spPr/>
        <p:txBody>
          <a:bodyPr/>
          <a:lstStyle/>
          <a:p>
            <a:r>
              <a:rPr lang="en-US" dirty="0"/>
              <a:t>Colorado’s New Laws in 2021</a:t>
            </a:r>
          </a:p>
        </p:txBody>
      </p:sp>
    </p:spTree>
    <p:extLst>
      <p:ext uri="{BB962C8B-B14F-4D97-AF65-F5344CB8AC3E}">
        <p14:creationId xmlns:p14="http://schemas.microsoft.com/office/powerpoint/2010/main" val="148365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A33994-C459-42BE-8F46-BB61561B119B}"/>
              </a:ext>
            </a:extLst>
          </p:cNvPr>
          <p:cNvSpPr>
            <a:spLocks noGrp="1"/>
          </p:cNvSpPr>
          <p:nvPr>
            <p:ph type="ftr" sz="quarter" idx="3"/>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5BBD7B25-F956-4C29-8198-8D2EC1D3FB41}"/>
              </a:ext>
            </a:extLst>
          </p:cNvPr>
          <p:cNvSpPr>
            <a:spLocks noGrp="1"/>
          </p:cNvSpPr>
          <p:nvPr>
            <p:ph type="sldNum" sz="quarter" idx="4"/>
          </p:nvPr>
        </p:nvSpPr>
        <p:spPr/>
        <p:txBody>
          <a:bodyPr/>
          <a:lstStyle/>
          <a:p>
            <a:fld id="{407F7647-6CBB-4945-B48A-22BF8575EA14}" type="slidenum">
              <a:rPr lang="en-US" smtClean="0"/>
              <a:pPr/>
              <a:t>18</a:t>
            </a:fld>
            <a:endParaRPr lang="en-US" dirty="0"/>
          </a:p>
        </p:txBody>
      </p:sp>
      <p:sp>
        <p:nvSpPr>
          <p:cNvPr id="6" name="Title 2">
            <a:extLst>
              <a:ext uri="{FF2B5EF4-FFF2-40B4-BE49-F238E27FC236}">
                <a16:creationId xmlns:a16="http://schemas.microsoft.com/office/drawing/2014/main" id="{EB4EE8BE-FBC3-41B5-B286-3575E82DCF4C}"/>
              </a:ext>
            </a:extLst>
          </p:cNvPr>
          <p:cNvSpPr>
            <a:spLocks noGrp="1"/>
          </p:cNvSpPr>
          <p:nvPr>
            <p:ph type="title"/>
          </p:nvPr>
        </p:nvSpPr>
        <p:spPr>
          <a:xfrm>
            <a:off x="685800" y="457200"/>
            <a:ext cx="10817225" cy="738188"/>
          </a:xfrm>
        </p:spPr>
        <p:txBody>
          <a:bodyPr/>
          <a:lstStyle/>
          <a:p>
            <a:r>
              <a:rPr lang="en-US" dirty="0"/>
              <a:t>Healthy Families and Workplaces Act</a:t>
            </a:r>
          </a:p>
        </p:txBody>
      </p:sp>
      <p:sp>
        <p:nvSpPr>
          <p:cNvPr id="7" name="Content Placeholder 3">
            <a:extLst>
              <a:ext uri="{FF2B5EF4-FFF2-40B4-BE49-F238E27FC236}">
                <a16:creationId xmlns:a16="http://schemas.microsoft.com/office/drawing/2014/main" id="{B46E87F0-D254-4D57-B22E-D3DE81619702}"/>
              </a:ext>
            </a:extLst>
          </p:cNvPr>
          <p:cNvSpPr>
            <a:spLocks noGrp="1"/>
          </p:cNvSpPr>
          <p:nvPr>
            <p:ph idx="1"/>
          </p:nvPr>
        </p:nvSpPr>
        <p:spPr>
          <a:xfrm>
            <a:off x="685800" y="1704975"/>
            <a:ext cx="10817225" cy="4467225"/>
          </a:xfrm>
        </p:spPr>
        <p:txBody>
          <a:bodyPr>
            <a:normAutofit/>
          </a:bodyPr>
          <a:lstStyle/>
          <a:p>
            <a:pPr marL="285750" lvl="0" indent="-285750">
              <a:lnSpc>
                <a:spcPct val="100000"/>
              </a:lnSpc>
              <a:spcBef>
                <a:spcPts val="600"/>
              </a:spcBef>
            </a:pPr>
            <a:r>
              <a:rPr lang="en-US" dirty="0">
                <a:solidFill>
                  <a:srgbClr val="000000"/>
                </a:solidFill>
              </a:rPr>
              <a:t>Paid sick leave	</a:t>
            </a:r>
          </a:p>
          <a:p>
            <a:pPr marL="742950" lvl="1" indent="-285750">
              <a:lnSpc>
                <a:spcPct val="100000"/>
              </a:lnSpc>
              <a:spcBef>
                <a:spcPts val="600"/>
              </a:spcBef>
            </a:pPr>
            <a:r>
              <a:rPr lang="en-US" dirty="0">
                <a:solidFill>
                  <a:srgbClr val="000000"/>
                </a:solidFill>
              </a:rPr>
              <a:t>Accrued at minimum 1 hour for every 30 hours worked.</a:t>
            </a:r>
          </a:p>
          <a:p>
            <a:pPr marL="742950" lvl="1" indent="-285750">
              <a:lnSpc>
                <a:spcPct val="100000"/>
              </a:lnSpc>
              <a:spcBef>
                <a:spcPts val="600"/>
              </a:spcBef>
            </a:pPr>
            <a:r>
              <a:rPr lang="en-US" dirty="0">
                <a:solidFill>
                  <a:srgbClr val="000000"/>
                </a:solidFill>
              </a:rPr>
              <a:t>May cap at 48 hours.</a:t>
            </a:r>
          </a:p>
          <a:p>
            <a:pPr marL="742950" lvl="1" indent="-285750">
              <a:lnSpc>
                <a:spcPct val="100000"/>
              </a:lnSpc>
              <a:spcBef>
                <a:spcPts val="600"/>
              </a:spcBef>
            </a:pPr>
            <a:r>
              <a:rPr lang="en-US" dirty="0">
                <a:solidFill>
                  <a:srgbClr val="000000"/>
                </a:solidFill>
              </a:rPr>
              <a:t>Hours earned and not used must roll over (however may cap usage at 48 hours a year)</a:t>
            </a:r>
          </a:p>
          <a:p>
            <a:pPr marL="742950" lvl="1" indent="-285750">
              <a:lnSpc>
                <a:spcPct val="100000"/>
              </a:lnSpc>
              <a:spcBef>
                <a:spcPts val="600"/>
              </a:spcBef>
            </a:pPr>
            <a:r>
              <a:rPr lang="en-US" dirty="0">
                <a:solidFill>
                  <a:srgbClr val="000000"/>
                </a:solidFill>
              </a:rPr>
              <a:t>May combine a paid sick leave policy with a vacation policy.</a:t>
            </a:r>
          </a:p>
          <a:p>
            <a:pPr marL="742950" lvl="1" indent="-285750">
              <a:lnSpc>
                <a:spcPct val="100000"/>
              </a:lnSpc>
              <a:spcBef>
                <a:spcPts val="600"/>
              </a:spcBef>
            </a:pPr>
            <a:r>
              <a:rPr lang="en-US" dirty="0">
                <a:solidFill>
                  <a:srgbClr val="000000"/>
                </a:solidFill>
              </a:rPr>
              <a:t>No documentation unless 4 or more consecutive days.</a:t>
            </a:r>
          </a:p>
          <a:p>
            <a:pPr marL="742950" lvl="1" indent="-285750">
              <a:lnSpc>
                <a:spcPct val="100000"/>
              </a:lnSpc>
              <a:spcBef>
                <a:spcPts val="600"/>
              </a:spcBef>
            </a:pPr>
            <a:r>
              <a:rPr lang="en-US" dirty="0">
                <a:solidFill>
                  <a:srgbClr val="000000"/>
                </a:solidFill>
              </a:rPr>
              <a:t>Permissible use in 1-hour increments or more.</a:t>
            </a:r>
          </a:p>
          <a:p>
            <a:pPr marL="742950" lvl="1" indent="-285750">
              <a:lnSpc>
                <a:spcPct val="100000"/>
              </a:lnSpc>
              <a:spcBef>
                <a:spcPts val="600"/>
              </a:spcBef>
            </a:pPr>
            <a:endParaRPr lang="en-US" dirty="0">
              <a:solidFill>
                <a:srgbClr val="000000"/>
              </a:solidFill>
            </a:endParaRPr>
          </a:p>
          <a:p>
            <a:pPr marL="1657350" lvl="3" indent="-285750">
              <a:lnSpc>
                <a:spcPct val="100000"/>
              </a:lnSpc>
              <a:spcBef>
                <a:spcPts val="600"/>
              </a:spcBef>
            </a:pPr>
            <a:r>
              <a:rPr lang="en-US" dirty="0">
                <a:solidFill>
                  <a:srgbClr val="000000"/>
                </a:solidFill>
              </a:rPr>
              <a:t>Combined PTO/vacation/paid sick leave policies or any stand-alone vacation policy can no longer be subject to use it or lose it conditions of termination or resignation.  Must be permitted to carry over or payout upon conclusion of employment.</a:t>
            </a:r>
          </a:p>
        </p:txBody>
      </p:sp>
    </p:spTree>
    <p:extLst>
      <p:ext uri="{BB962C8B-B14F-4D97-AF65-F5344CB8AC3E}">
        <p14:creationId xmlns:p14="http://schemas.microsoft.com/office/powerpoint/2010/main" val="3125864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A33994-C459-42BE-8F46-BB61561B119B}"/>
              </a:ext>
            </a:extLst>
          </p:cNvPr>
          <p:cNvSpPr>
            <a:spLocks noGrp="1"/>
          </p:cNvSpPr>
          <p:nvPr>
            <p:ph type="ftr" sz="quarter" idx="3"/>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5BBD7B25-F956-4C29-8198-8D2EC1D3FB41}"/>
              </a:ext>
            </a:extLst>
          </p:cNvPr>
          <p:cNvSpPr>
            <a:spLocks noGrp="1"/>
          </p:cNvSpPr>
          <p:nvPr>
            <p:ph type="sldNum" sz="quarter" idx="4"/>
          </p:nvPr>
        </p:nvSpPr>
        <p:spPr/>
        <p:txBody>
          <a:bodyPr/>
          <a:lstStyle/>
          <a:p>
            <a:fld id="{407F7647-6CBB-4945-B48A-22BF8575EA14}" type="slidenum">
              <a:rPr lang="en-US" smtClean="0"/>
              <a:pPr/>
              <a:t>19</a:t>
            </a:fld>
            <a:endParaRPr lang="en-US" dirty="0"/>
          </a:p>
        </p:txBody>
      </p:sp>
      <p:sp>
        <p:nvSpPr>
          <p:cNvPr id="6" name="Title 2">
            <a:extLst>
              <a:ext uri="{FF2B5EF4-FFF2-40B4-BE49-F238E27FC236}">
                <a16:creationId xmlns:a16="http://schemas.microsoft.com/office/drawing/2014/main" id="{EB4EE8BE-FBC3-41B5-B286-3575E82DCF4C}"/>
              </a:ext>
            </a:extLst>
          </p:cNvPr>
          <p:cNvSpPr>
            <a:spLocks noGrp="1"/>
          </p:cNvSpPr>
          <p:nvPr>
            <p:ph type="title"/>
          </p:nvPr>
        </p:nvSpPr>
        <p:spPr>
          <a:xfrm>
            <a:off x="685800" y="457200"/>
            <a:ext cx="10817225" cy="738188"/>
          </a:xfrm>
        </p:spPr>
        <p:txBody>
          <a:bodyPr/>
          <a:lstStyle/>
          <a:p>
            <a:r>
              <a:rPr lang="en-US" dirty="0"/>
              <a:t>Healthy Families and Workplaces Act</a:t>
            </a:r>
          </a:p>
        </p:txBody>
      </p:sp>
      <p:sp>
        <p:nvSpPr>
          <p:cNvPr id="7" name="Content Placeholder 3">
            <a:extLst>
              <a:ext uri="{FF2B5EF4-FFF2-40B4-BE49-F238E27FC236}">
                <a16:creationId xmlns:a16="http://schemas.microsoft.com/office/drawing/2014/main" id="{B46E87F0-D254-4D57-B22E-D3DE81619702}"/>
              </a:ext>
            </a:extLst>
          </p:cNvPr>
          <p:cNvSpPr>
            <a:spLocks noGrp="1"/>
          </p:cNvSpPr>
          <p:nvPr>
            <p:ph idx="1"/>
          </p:nvPr>
        </p:nvSpPr>
        <p:spPr>
          <a:xfrm>
            <a:off x="685800" y="1704975"/>
            <a:ext cx="10817225" cy="4467225"/>
          </a:xfrm>
        </p:spPr>
        <p:txBody>
          <a:bodyPr>
            <a:normAutofit/>
          </a:bodyPr>
          <a:lstStyle/>
          <a:p>
            <a:pPr marL="285750" lvl="0" indent="-285750">
              <a:lnSpc>
                <a:spcPct val="100000"/>
              </a:lnSpc>
              <a:spcBef>
                <a:spcPts val="600"/>
              </a:spcBef>
            </a:pPr>
            <a:r>
              <a:rPr lang="en-US" dirty="0">
                <a:solidFill>
                  <a:srgbClr val="000000"/>
                </a:solidFill>
              </a:rPr>
              <a:t>Public Health Emergency Leave (PHEL)</a:t>
            </a:r>
          </a:p>
          <a:p>
            <a:pPr marL="742950" lvl="1" indent="-285750">
              <a:lnSpc>
                <a:spcPct val="100000"/>
              </a:lnSpc>
              <a:spcBef>
                <a:spcPts val="600"/>
              </a:spcBef>
            </a:pPr>
            <a:r>
              <a:rPr lang="en-US" dirty="0">
                <a:solidFill>
                  <a:srgbClr val="000000"/>
                </a:solidFill>
              </a:rPr>
              <a:t>We are still in a federal public health emergency.</a:t>
            </a:r>
          </a:p>
          <a:p>
            <a:pPr marL="742950" lvl="1" indent="-285750">
              <a:lnSpc>
                <a:spcPct val="100000"/>
              </a:lnSpc>
              <a:spcBef>
                <a:spcPts val="600"/>
              </a:spcBef>
            </a:pPr>
            <a:r>
              <a:rPr lang="en-US" dirty="0">
                <a:solidFill>
                  <a:srgbClr val="000000"/>
                </a:solidFill>
              </a:rPr>
              <a:t>Must still provide the two-week equivalent of paid time off for a COVID related reason.</a:t>
            </a:r>
          </a:p>
          <a:p>
            <a:pPr marL="742950" lvl="1" indent="-285750">
              <a:lnSpc>
                <a:spcPct val="100000"/>
              </a:lnSpc>
              <a:spcBef>
                <a:spcPts val="600"/>
              </a:spcBef>
            </a:pPr>
            <a:r>
              <a:rPr lang="en-US" dirty="0">
                <a:solidFill>
                  <a:srgbClr val="000000"/>
                </a:solidFill>
              </a:rPr>
              <a:t>One time during a pandemic (if employee has exhausted do not have to replenish).</a:t>
            </a:r>
          </a:p>
          <a:p>
            <a:pPr marL="742950" lvl="1" indent="-285750">
              <a:lnSpc>
                <a:spcPct val="100000"/>
              </a:lnSpc>
              <a:spcBef>
                <a:spcPts val="600"/>
              </a:spcBef>
            </a:pPr>
            <a:r>
              <a:rPr lang="en-US" dirty="0">
                <a:solidFill>
                  <a:srgbClr val="000000"/>
                </a:solidFill>
              </a:rPr>
              <a:t>May use paid sick leave available on 1/1/21 for PHEL, must use PHEL time first.</a:t>
            </a:r>
          </a:p>
          <a:p>
            <a:pPr marL="742950" lvl="1" indent="-285750">
              <a:lnSpc>
                <a:spcPct val="100000"/>
              </a:lnSpc>
              <a:spcBef>
                <a:spcPts val="600"/>
              </a:spcBef>
            </a:pPr>
            <a:r>
              <a:rPr lang="en-US" dirty="0">
                <a:solidFill>
                  <a:srgbClr val="000000"/>
                </a:solidFill>
              </a:rPr>
              <a:t>No documentation.</a:t>
            </a:r>
          </a:p>
          <a:p>
            <a:pPr marL="742950" lvl="1" indent="-285750">
              <a:lnSpc>
                <a:spcPct val="100000"/>
              </a:lnSpc>
              <a:spcBef>
                <a:spcPts val="600"/>
              </a:spcBef>
            </a:pPr>
            <a:r>
              <a:rPr lang="en-US" dirty="0">
                <a:solidFill>
                  <a:srgbClr val="000000"/>
                </a:solidFill>
              </a:rPr>
              <a:t>Incremental use is permissible.</a:t>
            </a:r>
          </a:p>
          <a:p>
            <a:pPr marL="742950" lvl="1" indent="-285750">
              <a:lnSpc>
                <a:spcPct val="100000"/>
              </a:lnSpc>
              <a:spcBef>
                <a:spcPts val="600"/>
              </a:spcBef>
            </a:pPr>
            <a:endParaRPr lang="en-US" dirty="0">
              <a:solidFill>
                <a:srgbClr val="000000"/>
              </a:solidFill>
            </a:endParaRPr>
          </a:p>
        </p:txBody>
      </p:sp>
    </p:spTree>
    <p:extLst>
      <p:ext uri="{BB962C8B-B14F-4D97-AF65-F5344CB8AC3E}">
        <p14:creationId xmlns:p14="http://schemas.microsoft.com/office/powerpoint/2010/main" val="152896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water&#10;&#10;Description automatically generated">
            <a:extLst>
              <a:ext uri="{FF2B5EF4-FFF2-40B4-BE49-F238E27FC236}">
                <a16:creationId xmlns:a16="http://schemas.microsoft.com/office/drawing/2014/main" id="{FC37BB00-4169-46E2-AF0C-6984C6CE9ECF}"/>
              </a:ext>
            </a:extLst>
          </p:cNvPr>
          <p:cNvPicPr>
            <a:picLocks noChangeAspect="1"/>
          </p:cNvPicPr>
          <p:nvPr/>
        </p:nvPicPr>
        <p:blipFill rotWithShape="1">
          <a:blip r:embed="rId2"/>
          <a:srcRect r="13818" b="9091"/>
          <a:stretch/>
        </p:blipFill>
        <p:spPr>
          <a:xfrm>
            <a:off x="9448800" y="0"/>
            <a:ext cx="2743200" cy="2170250"/>
          </a:xfrm>
          <a:prstGeom prst="rect">
            <a:avLst/>
          </a:prstGeom>
        </p:spPr>
      </p:pic>
      <p:sp>
        <p:nvSpPr>
          <p:cNvPr id="3" name="Text Placeholder 2">
            <a:extLst>
              <a:ext uri="{FF2B5EF4-FFF2-40B4-BE49-F238E27FC236}">
                <a16:creationId xmlns:a16="http://schemas.microsoft.com/office/drawing/2014/main" id="{2B79CAA7-73B1-42B5-A20B-6008AD0CAB4F}"/>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US" sz="1700" dirty="0"/>
              <a:t>Jacqueline R. Guesno is Of Counsel in the Denver, Colorado, office of Jackson Lewis P.C. </a:t>
            </a:r>
          </a:p>
          <a:p>
            <a:pPr marL="0" indent="0">
              <a:lnSpc>
                <a:spcPct val="100000"/>
              </a:lnSpc>
              <a:spcBef>
                <a:spcPts val="0"/>
              </a:spcBef>
              <a:buNone/>
            </a:pPr>
            <a:r>
              <a:rPr lang="en-US" sz="1700" dirty="0"/>
              <a:t>She represents employers before federal and state courts and administrative agencies in </a:t>
            </a:r>
          </a:p>
          <a:p>
            <a:pPr marL="0" indent="0">
              <a:lnSpc>
                <a:spcPct val="100000"/>
              </a:lnSpc>
              <a:spcBef>
                <a:spcPts val="0"/>
              </a:spcBef>
              <a:buNone/>
            </a:pPr>
            <a:r>
              <a:rPr lang="en-US" sz="1700" dirty="0"/>
              <a:t>matters involving alleged violations of the Americans with Disabilities Act, Title VII of the Civil Rights Act, the Age Discrimination in Employment Act, the Family and Medical Leave Act, the Fair Labor Standards Act, the Fair Employment and Housing Act, and the Colorado Anti-Discrimination Act.</a:t>
            </a:r>
          </a:p>
          <a:p>
            <a:pPr marL="0" indent="0">
              <a:buNone/>
            </a:pPr>
            <a:r>
              <a:rPr lang="en-US" sz="1700" dirty="0"/>
              <a:t>Ms. Guesno has served as lead trial counsel in 10 employment trials nationwide involving claims of gender discrimination, age discrimination, pregnancy discrimination, FMLA interference/retaliation, worker’s compensation retaliation, disability discrimination, race and national origin discrimination, retaliation and FLSA violations.  </a:t>
            </a:r>
          </a:p>
          <a:p>
            <a:pPr marL="0" indent="0">
              <a:buNone/>
            </a:pPr>
            <a:r>
              <a:rPr lang="en-US" sz="1700" dirty="0"/>
              <a:t>Ms. Guesno began her career as a Colorado State Public Defender where she spent almost every day in the courtroom. She was a Public Defender for nine years and tried more than 70 trials including homicides, sexual assaults, assaults, robberies, burglaries, thefts, shaken baby cases and domestic violence cases.  </a:t>
            </a:r>
          </a:p>
          <a:p>
            <a:pPr marL="0" indent="0">
              <a:buNone/>
            </a:pPr>
            <a:r>
              <a:rPr lang="en-US" sz="1700" dirty="0"/>
              <a:t>Ms. Guesno earned her J.D. at the University of Denver Sturm College of Law. She is a member of the Colorado Hispanic Bar Association, the Colorado Women’s Bar Association, DRI, and the National Employment Law Council. She volunteers her free time with various community-focused programs including Minds Matter Denver, </a:t>
            </a:r>
            <a:r>
              <a:rPr lang="en-US" sz="1700" dirty="0" err="1"/>
              <a:t>Rangeview</a:t>
            </a:r>
            <a:r>
              <a:rPr lang="en-US" sz="1700" dirty="0"/>
              <a:t> High School Mock Trial, and the Rocky Mountain Immigrant Advocacy Network.</a:t>
            </a:r>
          </a:p>
        </p:txBody>
      </p:sp>
      <p:sp>
        <p:nvSpPr>
          <p:cNvPr id="6" name="Title 5">
            <a:extLst>
              <a:ext uri="{FF2B5EF4-FFF2-40B4-BE49-F238E27FC236}">
                <a16:creationId xmlns:a16="http://schemas.microsoft.com/office/drawing/2014/main" id="{B42A8F8B-A3B5-4002-BFAC-3101F18B9CCB}"/>
              </a:ext>
            </a:extLst>
          </p:cNvPr>
          <p:cNvSpPr>
            <a:spLocks noGrp="1"/>
          </p:cNvSpPr>
          <p:nvPr>
            <p:ph type="title"/>
          </p:nvPr>
        </p:nvSpPr>
        <p:spPr/>
        <p:txBody>
          <a:bodyPr/>
          <a:lstStyle/>
          <a:p>
            <a:r>
              <a:rPr lang="en-US" dirty="0"/>
              <a:t>About Jacqueline Guesno</a:t>
            </a:r>
          </a:p>
        </p:txBody>
      </p:sp>
      <p:sp>
        <p:nvSpPr>
          <p:cNvPr id="7" name="Footer Placeholder 3">
            <a:extLst>
              <a:ext uri="{FF2B5EF4-FFF2-40B4-BE49-F238E27FC236}">
                <a16:creationId xmlns:a16="http://schemas.microsoft.com/office/drawing/2014/main" id="{A5F82AEF-A0A8-43B7-AC9A-E05798FF5806}"/>
              </a:ext>
            </a:extLst>
          </p:cNvPr>
          <p:cNvSpPr>
            <a:spLocks noGrp="1"/>
          </p:cNvSpPr>
          <p:nvPr>
            <p:ph type="ftr" sz="quarter" idx="3"/>
          </p:nvPr>
        </p:nvSpPr>
        <p:spPr>
          <a:xfrm>
            <a:off x="685800" y="6356350"/>
            <a:ext cx="4114800" cy="365125"/>
          </a:xfrm>
        </p:spPr>
        <p:txBody>
          <a:bodyPr/>
          <a:lstStyle/>
          <a:p>
            <a:r>
              <a:rPr lang="en-US" b="1" dirty="0"/>
              <a:t>Jackson Lewis P.C.</a:t>
            </a:r>
          </a:p>
        </p:txBody>
      </p:sp>
      <p:sp>
        <p:nvSpPr>
          <p:cNvPr id="12" name="Slide Number Placeholder 4">
            <a:extLst>
              <a:ext uri="{FF2B5EF4-FFF2-40B4-BE49-F238E27FC236}">
                <a16:creationId xmlns:a16="http://schemas.microsoft.com/office/drawing/2014/main" id="{6967D91D-698C-4B7A-8DD0-C09194ABAEA4}"/>
              </a:ext>
            </a:extLst>
          </p:cNvPr>
          <p:cNvSpPr>
            <a:spLocks noGrp="1"/>
          </p:cNvSpPr>
          <p:nvPr>
            <p:ph type="sldNum" sz="quarter" idx="4"/>
          </p:nvPr>
        </p:nvSpPr>
        <p:spPr>
          <a:xfrm>
            <a:off x="8759952" y="6355080"/>
            <a:ext cx="2743200" cy="365125"/>
          </a:xfrm>
        </p:spPr>
        <p:txBody>
          <a:bodyPr/>
          <a:lstStyle/>
          <a:p>
            <a:fld id="{407F7647-6CBB-4945-B48A-22BF8575EA14}" type="slidenum">
              <a:rPr lang="en-US" smtClean="0"/>
              <a:pPr/>
              <a:t>2</a:t>
            </a:fld>
            <a:endParaRPr lang="en-US" dirty="0"/>
          </a:p>
        </p:txBody>
      </p:sp>
    </p:spTree>
    <p:extLst>
      <p:ext uri="{BB962C8B-B14F-4D97-AF65-F5344CB8AC3E}">
        <p14:creationId xmlns:p14="http://schemas.microsoft.com/office/powerpoint/2010/main" val="1037624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356380A-E93D-42EB-8154-94D34464C4D3}"/>
              </a:ext>
            </a:extLst>
          </p:cNvPr>
          <p:cNvSpPr>
            <a:spLocks noGrp="1"/>
          </p:cNvSpPr>
          <p:nvPr>
            <p:ph idx="1"/>
          </p:nvPr>
        </p:nvSpPr>
        <p:spPr/>
        <p:txBody>
          <a:bodyPr/>
          <a:lstStyle/>
          <a:p>
            <a:pPr lvl="0">
              <a:lnSpc>
                <a:spcPct val="100000"/>
              </a:lnSpc>
              <a:spcBef>
                <a:spcPts val="0"/>
              </a:spcBef>
            </a:pPr>
            <a:r>
              <a:rPr lang="en-US" dirty="0"/>
              <a:t>Enacted in Colorado in July 2020</a:t>
            </a:r>
          </a:p>
          <a:p>
            <a:pPr lvl="0">
              <a:lnSpc>
                <a:spcPct val="100000"/>
              </a:lnSpc>
              <a:spcBef>
                <a:spcPts val="0"/>
              </a:spcBef>
            </a:pPr>
            <a:r>
              <a:rPr lang="en-US" b="1" u="sng" dirty="0"/>
              <a:t>Protects workers who:</a:t>
            </a:r>
          </a:p>
          <a:p>
            <a:pPr lvl="1">
              <a:lnSpc>
                <a:spcPct val="100000"/>
              </a:lnSpc>
              <a:spcBef>
                <a:spcPts val="0"/>
              </a:spcBef>
            </a:pPr>
            <a:r>
              <a:rPr lang="en-US" dirty="0"/>
              <a:t>In good faith, raise concerns about perceived workplace health and safety practices or hazards related to a public health emergency (i.e., COVID-19);</a:t>
            </a:r>
          </a:p>
          <a:p>
            <a:pPr lvl="1">
              <a:lnSpc>
                <a:spcPct val="100000"/>
              </a:lnSpc>
              <a:spcBef>
                <a:spcPts val="0"/>
              </a:spcBef>
            </a:pPr>
            <a:r>
              <a:rPr lang="en-US" dirty="0"/>
              <a:t>Oppose a violation of the type in category 1); or </a:t>
            </a:r>
          </a:p>
          <a:p>
            <a:pPr lvl="1">
              <a:lnSpc>
                <a:spcPct val="100000"/>
              </a:lnSpc>
              <a:spcBef>
                <a:spcPts val="0"/>
              </a:spcBef>
            </a:pPr>
            <a:r>
              <a:rPr lang="en-US" dirty="0"/>
              <a:t>Testify, assist, participate in a proceeding about a violation of the type in category 1.</a:t>
            </a:r>
          </a:p>
          <a:p>
            <a:pPr lvl="0">
              <a:lnSpc>
                <a:spcPct val="100000"/>
              </a:lnSpc>
              <a:spcBef>
                <a:spcPts val="0"/>
              </a:spcBef>
            </a:pPr>
            <a:r>
              <a:rPr lang="en-US" b="1" u="sng" dirty="0"/>
              <a:t>Workers are protected if they raise concerns to:</a:t>
            </a:r>
          </a:p>
          <a:p>
            <a:pPr lvl="1">
              <a:lnSpc>
                <a:spcPct val="100000"/>
              </a:lnSpc>
              <a:spcBef>
                <a:spcPts val="0"/>
              </a:spcBef>
            </a:pPr>
            <a:r>
              <a:rPr lang="en-US" dirty="0"/>
              <a:t>Owner, supervisor, manager, or HR;</a:t>
            </a:r>
          </a:p>
          <a:p>
            <a:pPr lvl="1">
              <a:lnSpc>
                <a:spcPct val="100000"/>
              </a:lnSpc>
              <a:spcBef>
                <a:spcPts val="0"/>
              </a:spcBef>
            </a:pPr>
            <a:r>
              <a:rPr lang="en-US" dirty="0"/>
              <a:t>The employer’s agent;</a:t>
            </a:r>
          </a:p>
          <a:p>
            <a:pPr lvl="1">
              <a:lnSpc>
                <a:spcPct val="100000"/>
              </a:lnSpc>
              <a:spcBef>
                <a:spcPts val="0"/>
              </a:spcBef>
            </a:pPr>
            <a:r>
              <a:rPr lang="en-US" dirty="0"/>
              <a:t>Other workers;</a:t>
            </a:r>
          </a:p>
          <a:p>
            <a:pPr lvl="2">
              <a:lnSpc>
                <a:spcPct val="100000"/>
              </a:lnSpc>
              <a:spcBef>
                <a:spcPts val="0"/>
              </a:spcBef>
            </a:pPr>
            <a:r>
              <a:rPr lang="en-US" dirty="0"/>
              <a:t>Instant message to co-worker, provided the employer has knowledge.</a:t>
            </a:r>
          </a:p>
          <a:p>
            <a:pPr lvl="1">
              <a:lnSpc>
                <a:spcPct val="100000"/>
              </a:lnSpc>
              <a:spcBef>
                <a:spcPts val="0"/>
              </a:spcBef>
            </a:pPr>
            <a:r>
              <a:rPr lang="en-US" dirty="0"/>
              <a:t>A government agency; or </a:t>
            </a:r>
          </a:p>
          <a:p>
            <a:pPr lvl="1">
              <a:lnSpc>
                <a:spcPct val="100000"/>
              </a:lnSpc>
              <a:spcBef>
                <a:spcPts val="0"/>
              </a:spcBef>
            </a:pPr>
            <a:r>
              <a:rPr lang="en-US" dirty="0"/>
              <a:t>The public</a:t>
            </a:r>
          </a:p>
          <a:p>
            <a:pPr lvl="2">
              <a:lnSpc>
                <a:spcPct val="100000"/>
              </a:lnSpc>
              <a:spcBef>
                <a:spcPts val="0"/>
              </a:spcBef>
            </a:pPr>
            <a:r>
              <a:rPr lang="en-US" dirty="0"/>
              <a:t>Tweet or FB post if the employer has knowledge.</a:t>
            </a:r>
          </a:p>
        </p:txBody>
      </p:sp>
      <p:sp>
        <p:nvSpPr>
          <p:cNvPr id="2" name="Footer Placeholder 1">
            <a:extLst>
              <a:ext uri="{FF2B5EF4-FFF2-40B4-BE49-F238E27FC236}">
                <a16:creationId xmlns:a16="http://schemas.microsoft.com/office/drawing/2014/main" id="{C9E508A6-44E1-4FDE-BC6E-220A919D196B}"/>
              </a:ext>
            </a:extLst>
          </p:cNvPr>
          <p:cNvSpPr>
            <a:spLocks noGrp="1"/>
          </p:cNvSpPr>
          <p:nvPr>
            <p:ph type="ftr" sz="quarter" idx="3"/>
          </p:nvPr>
        </p:nvSpPr>
        <p:spPr/>
        <p:txBody>
          <a:bodyPr/>
          <a:lstStyle/>
          <a:p>
            <a:r>
              <a:rPr lang="en-US" b="1" dirty="0"/>
              <a:t>Jackson Lewis P.C.  </a:t>
            </a:r>
          </a:p>
        </p:txBody>
      </p:sp>
      <p:sp>
        <p:nvSpPr>
          <p:cNvPr id="3" name="Slide Number Placeholder 2">
            <a:extLst>
              <a:ext uri="{FF2B5EF4-FFF2-40B4-BE49-F238E27FC236}">
                <a16:creationId xmlns:a16="http://schemas.microsoft.com/office/drawing/2014/main" id="{B51B8EA6-E547-41F3-A9D1-C77649145DE0}"/>
              </a:ext>
            </a:extLst>
          </p:cNvPr>
          <p:cNvSpPr>
            <a:spLocks noGrp="1"/>
          </p:cNvSpPr>
          <p:nvPr>
            <p:ph type="sldNum" sz="quarter" idx="4"/>
          </p:nvPr>
        </p:nvSpPr>
        <p:spPr/>
        <p:txBody>
          <a:bodyPr/>
          <a:lstStyle/>
          <a:p>
            <a:fld id="{407F7647-6CBB-4945-B48A-22BF8575EA14}" type="slidenum">
              <a:rPr lang="en-US"/>
              <a:pPr/>
              <a:t>20</a:t>
            </a:fld>
            <a:endParaRPr lang="en-US"/>
          </a:p>
        </p:txBody>
      </p:sp>
      <p:sp>
        <p:nvSpPr>
          <p:cNvPr id="5" name="Title 4">
            <a:extLst>
              <a:ext uri="{FF2B5EF4-FFF2-40B4-BE49-F238E27FC236}">
                <a16:creationId xmlns:a16="http://schemas.microsoft.com/office/drawing/2014/main" id="{52A0D521-B21A-4C13-B601-DE931088B72D}"/>
              </a:ext>
            </a:extLst>
          </p:cNvPr>
          <p:cNvSpPr>
            <a:spLocks noGrp="1"/>
          </p:cNvSpPr>
          <p:nvPr>
            <p:ph type="title"/>
          </p:nvPr>
        </p:nvSpPr>
        <p:spPr/>
        <p:txBody>
          <a:bodyPr/>
          <a:lstStyle/>
          <a:p>
            <a:r>
              <a:rPr lang="en-US" dirty="0"/>
              <a:t>Public Health Emergency Whistleblower Law (PHEW)</a:t>
            </a:r>
          </a:p>
        </p:txBody>
      </p:sp>
    </p:spTree>
    <p:extLst>
      <p:ext uri="{BB962C8B-B14F-4D97-AF65-F5344CB8AC3E}">
        <p14:creationId xmlns:p14="http://schemas.microsoft.com/office/powerpoint/2010/main" val="53532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D390A-5A3A-4FCF-907B-9E14FF709C83}"/>
              </a:ext>
            </a:extLst>
          </p:cNvPr>
          <p:cNvSpPr>
            <a:spLocks noGrp="1"/>
          </p:cNvSpPr>
          <p:nvPr>
            <p:ph idx="1"/>
          </p:nvPr>
        </p:nvSpPr>
        <p:spPr>
          <a:xfrm>
            <a:off x="685800" y="1575582"/>
            <a:ext cx="10817352" cy="4596618"/>
          </a:xfrm>
        </p:spPr>
        <p:txBody>
          <a:bodyPr/>
          <a:lstStyle/>
          <a:p>
            <a:pPr>
              <a:spcBef>
                <a:spcPts val="1200"/>
              </a:spcBef>
            </a:pPr>
            <a:r>
              <a:rPr lang="en-US" b="1" dirty="0"/>
              <a:t>Applies to any entity or person with 1+ employees in Colorado</a:t>
            </a:r>
          </a:p>
          <a:p>
            <a:pPr algn="ctr">
              <a:lnSpc>
                <a:spcPct val="108000"/>
              </a:lnSpc>
              <a:spcBef>
                <a:spcPts val="1200"/>
              </a:spcBef>
              <a:spcAft>
                <a:spcPts val="600"/>
              </a:spcAft>
            </a:pPr>
            <a:r>
              <a:rPr lang="en-US" b="1" dirty="0"/>
              <a:t>The Equal Pay for Equal Work Act contains two new, unique requirements:</a:t>
            </a:r>
          </a:p>
          <a:p>
            <a:pPr marL="914400" lvl="1" indent="-457200" algn="just">
              <a:lnSpc>
                <a:spcPct val="105000"/>
              </a:lnSpc>
              <a:spcBef>
                <a:spcPts val="1200"/>
              </a:spcBef>
              <a:spcAft>
                <a:spcPts val="600"/>
              </a:spcAft>
              <a:buAutoNum type="arabicParenR"/>
            </a:pPr>
            <a:r>
              <a:rPr lang="en-US" dirty="0"/>
              <a:t>“An employer shall make reasonable efforts to announce, post, or otherwise make known all opportunities for promotion to all current employees on the same calendar day and prior to making a promotion decision.”</a:t>
            </a:r>
          </a:p>
          <a:p>
            <a:pPr marL="914400" lvl="1" indent="-457200" algn="just">
              <a:lnSpc>
                <a:spcPct val="105000"/>
              </a:lnSpc>
              <a:spcBef>
                <a:spcPts val="1200"/>
              </a:spcBef>
              <a:spcAft>
                <a:spcPts val="600"/>
              </a:spcAft>
              <a:buAutoNum type="arabicParenR"/>
            </a:pPr>
            <a:r>
              <a:rPr lang="en-US" dirty="0"/>
              <a:t>“An employer shall disclose in each posting for each job opening the hourly or salary compensation, or a range of the hourly or salary compensation, and a general description of all of the benefits and other compensation to be offered to the hired applicant.”</a:t>
            </a:r>
          </a:p>
          <a:p>
            <a:pPr>
              <a:spcBef>
                <a:spcPts val="2400"/>
              </a:spcBef>
            </a:pPr>
            <a:endParaRPr lang="en-US" b="1" dirty="0"/>
          </a:p>
          <a:p>
            <a:endParaRPr lang="en-US" dirty="0"/>
          </a:p>
          <a:p>
            <a:endParaRPr lang="en-US" dirty="0"/>
          </a:p>
        </p:txBody>
      </p:sp>
      <p:sp>
        <p:nvSpPr>
          <p:cNvPr id="17" name="Title 16">
            <a:extLst>
              <a:ext uri="{FF2B5EF4-FFF2-40B4-BE49-F238E27FC236}">
                <a16:creationId xmlns:a16="http://schemas.microsoft.com/office/drawing/2014/main" id="{50013168-A20A-45C5-A6AE-9DEC37787339}"/>
              </a:ext>
            </a:extLst>
          </p:cNvPr>
          <p:cNvSpPr>
            <a:spLocks noGrp="1"/>
          </p:cNvSpPr>
          <p:nvPr>
            <p:ph type="title"/>
          </p:nvPr>
        </p:nvSpPr>
        <p:spPr>
          <a:xfrm>
            <a:off x="545123" y="136525"/>
            <a:ext cx="10817352" cy="995923"/>
          </a:xfrm>
        </p:spPr>
        <p:txBody>
          <a:bodyPr/>
          <a:lstStyle/>
          <a:p>
            <a:pPr>
              <a:lnSpc>
                <a:spcPct val="108000"/>
              </a:lnSpc>
            </a:pPr>
            <a:r>
              <a:rPr lang="en-US" dirty="0"/>
              <a:t>Colorado’s New “Equal Pay for Equal Work Act”</a:t>
            </a:r>
            <a:br>
              <a:rPr lang="en-US" dirty="0"/>
            </a:br>
            <a:r>
              <a:rPr lang="en-US" dirty="0"/>
              <a:t>Effective </a:t>
            </a:r>
            <a:r>
              <a:rPr lang="en-US" dirty="0">
                <a:solidFill>
                  <a:schemeClr val="accent2"/>
                </a:solidFill>
              </a:rPr>
              <a:t>January 1, 2021</a:t>
            </a:r>
          </a:p>
        </p:txBody>
      </p:sp>
      <p:sp>
        <p:nvSpPr>
          <p:cNvPr id="21" name="Footer Placeholder 3">
            <a:extLst>
              <a:ext uri="{FF2B5EF4-FFF2-40B4-BE49-F238E27FC236}">
                <a16:creationId xmlns:a16="http://schemas.microsoft.com/office/drawing/2014/main" id="{5496BCB8-F0BB-4FA2-ADE5-E1FDB57F4EE5}"/>
              </a:ext>
            </a:extLst>
          </p:cNvPr>
          <p:cNvSpPr>
            <a:spLocks noGrp="1"/>
          </p:cNvSpPr>
          <p:nvPr>
            <p:ph type="ftr" sz="quarter" idx="3"/>
          </p:nvPr>
        </p:nvSpPr>
        <p:spPr>
          <a:xfrm>
            <a:off x="685800" y="6356350"/>
            <a:ext cx="4114800" cy="365125"/>
          </a:xfrm>
        </p:spPr>
        <p:txBody>
          <a:bodyPr/>
          <a:lstStyle/>
          <a:p>
            <a:r>
              <a:rPr lang="en-US" b="1" dirty="0"/>
              <a:t>Jackson Lewis P.C.</a:t>
            </a:r>
          </a:p>
        </p:txBody>
      </p:sp>
      <p:sp>
        <p:nvSpPr>
          <p:cNvPr id="22" name="Slide Number Placeholder 1">
            <a:extLst>
              <a:ext uri="{FF2B5EF4-FFF2-40B4-BE49-F238E27FC236}">
                <a16:creationId xmlns:a16="http://schemas.microsoft.com/office/drawing/2014/main" id="{ABF5CEC5-B1C7-4ADF-9D7E-350B6EE3A8D9}"/>
              </a:ext>
            </a:extLst>
          </p:cNvPr>
          <p:cNvSpPr>
            <a:spLocks noGrp="1"/>
          </p:cNvSpPr>
          <p:nvPr>
            <p:ph type="sldNum" sz="quarter" idx="4"/>
          </p:nvPr>
        </p:nvSpPr>
        <p:spPr>
          <a:xfrm>
            <a:off x="8759952" y="6355080"/>
            <a:ext cx="2743200" cy="365125"/>
          </a:xfrm>
        </p:spPr>
        <p:txBody>
          <a:bodyPr/>
          <a:lstStyle/>
          <a:p>
            <a:fld id="{72EE7D79-36E9-3D41-96B0-913DC9CF5219}" type="slidenum">
              <a:rPr lang="en-US" smtClean="0"/>
              <a:pPr/>
              <a:t>21</a:t>
            </a:fld>
            <a:endParaRPr lang="en-US"/>
          </a:p>
        </p:txBody>
      </p:sp>
    </p:spTree>
    <p:extLst>
      <p:ext uri="{BB962C8B-B14F-4D97-AF65-F5344CB8AC3E}">
        <p14:creationId xmlns:p14="http://schemas.microsoft.com/office/powerpoint/2010/main" val="3510395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50000"/>
              </a:lnSpc>
              <a:spcBef>
                <a:spcPts val="1200"/>
              </a:spcBef>
              <a:spcAft>
                <a:spcPts val="600"/>
              </a:spcAft>
            </a:pPr>
            <a:r>
              <a:rPr lang="en-US" b="1" dirty="0"/>
              <a:t>Penalties per violation = </a:t>
            </a:r>
            <a:r>
              <a:rPr lang="en-US" b="1" dirty="0">
                <a:solidFill>
                  <a:schemeClr val="accent2"/>
                </a:solidFill>
              </a:rPr>
              <a:t>$500</a:t>
            </a:r>
            <a:r>
              <a:rPr lang="en-US" b="1" dirty="0"/>
              <a:t> to </a:t>
            </a:r>
            <a:r>
              <a:rPr lang="en-US" b="1" dirty="0">
                <a:solidFill>
                  <a:schemeClr val="accent2"/>
                </a:solidFill>
              </a:rPr>
              <a:t>$10,000</a:t>
            </a:r>
          </a:p>
          <a:p>
            <a:pPr>
              <a:lnSpc>
                <a:spcPct val="150000"/>
              </a:lnSpc>
              <a:spcBef>
                <a:spcPts val="1200"/>
              </a:spcBef>
              <a:spcAft>
                <a:spcPts val="600"/>
              </a:spcAft>
            </a:pPr>
            <a:r>
              <a:rPr lang="en-US" dirty="0"/>
              <a:t>Posting requirements enforced by Colorado Department of Labor</a:t>
            </a:r>
          </a:p>
          <a:p>
            <a:pPr lvl="1">
              <a:lnSpc>
                <a:spcPct val="150000"/>
              </a:lnSpc>
              <a:spcBef>
                <a:spcPts val="1200"/>
              </a:spcBef>
              <a:spcAft>
                <a:spcPts val="600"/>
              </a:spcAft>
            </a:pPr>
            <a:r>
              <a:rPr lang="en-US" dirty="0"/>
              <a:t>No private right of action for plaintiffs’ attorneys to pursue</a:t>
            </a:r>
          </a:p>
          <a:p>
            <a:pPr>
              <a:lnSpc>
                <a:spcPct val="150000"/>
              </a:lnSpc>
              <a:spcBef>
                <a:spcPts val="1200"/>
              </a:spcBef>
              <a:spcAft>
                <a:spcPts val="600"/>
              </a:spcAft>
            </a:pPr>
            <a:r>
              <a:rPr lang="en-US" dirty="0"/>
              <a:t>One-year statute of limitations</a:t>
            </a:r>
          </a:p>
          <a:p>
            <a:pPr>
              <a:lnSpc>
                <a:spcPct val="100000"/>
              </a:lnSpc>
              <a:spcBef>
                <a:spcPts val="1200"/>
              </a:spcBef>
              <a:spcAft>
                <a:spcPts val="600"/>
              </a:spcAft>
            </a:pPr>
            <a:r>
              <a:rPr lang="en-US" dirty="0"/>
              <a:t>An employer’s failure to comply with posting requirement for one job is one violation, regardless of how many times the opening is posted</a:t>
            </a:r>
          </a:p>
        </p:txBody>
      </p:sp>
      <p:sp>
        <p:nvSpPr>
          <p:cNvPr id="3" name="Slide Number Placeholder 2"/>
          <p:cNvSpPr>
            <a:spLocks noGrp="1"/>
          </p:cNvSpPr>
          <p:nvPr>
            <p:ph type="sldNum" sz="quarter" idx="4"/>
          </p:nvPr>
        </p:nvSpPr>
        <p:spPr/>
        <p:txBody>
          <a:bodyPr/>
          <a:lstStyle/>
          <a:p>
            <a:fld id="{72EE7D79-36E9-3D41-96B0-913DC9CF5219}" type="slidenum">
              <a:rPr lang="en-US" smtClean="0"/>
              <a:pPr/>
              <a:t>22</a:t>
            </a:fld>
            <a:endParaRPr lang="en-US"/>
          </a:p>
        </p:txBody>
      </p:sp>
      <p:sp>
        <p:nvSpPr>
          <p:cNvPr id="5" name="Title 4"/>
          <p:cNvSpPr>
            <a:spLocks noGrp="1"/>
          </p:cNvSpPr>
          <p:nvPr>
            <p:ph type="title"/>
          </p:nvPr>
        </p:nvSpPr>
        <p:spPr/>
        <p:txBody>
          <a:bodyPr/>
          <a:lstStyle/>
          <a:p>
            <a:r>
              <a:rPr lang="en-US" dirty="0"/>
              <a:t>Enforcement For Posting Violations</a:t>
            </a:r>
          </a:p>
        </p:txBody>
      </p:sp>
      <p:sp>
        <p:nvSpPr>
          <p:cNvPr id="13" name="Footer Placeholder 3">
            <a:extLst>
              <a:ext uri="{FF2B5EF4-FFF2-40B4-BE49-F238E27FC236}">
                <a16:creationId xmlns:a16="http://schemas.microsoft.com/office/drawing/2014/main" id="{E6BD4650-825E-41A3-8306-DFFA171CA5AB}"/>
              </a:ext>
            </a:extLst>
          </p:cNvPr>
          <p:cNvSpPr>
            <a:spLocks noGrp="1"/>
          </p:cNvSpPr>
          <p:nvPr>
            <p:ph type="ftr" sz="quarter" idx="3"/>
          </p:nvPr>
        </p:nvSpPr>
        <p:spPr>
          <a:xfrm>
            <a:off x="685800" y="6356350"/>
            <a:ext cx="4114800" cy="365125"/>
          </a:xfrm>
        </p:spPr>
        <p:txBody>
          <a:bodyPr/>
          <a:lstStyle/>
          <a:p>
            <a:r>
              <a:rPr lang="en-US" b="1" dirty="0"/>
              <a:t>Jackson Lewis P.C.</a:t>
            </a:r>
          </a:p>
        </p:txBody>
      </p:sp>
    </p:spTree>
    <p:extLst>
      <p:ext uri="{BB962C8B-B14F-4D97-AF65-F5344CB8AC3E}">
        <p14:creationId xmlns:p14="http://schemas.microsoft.com/office/powerpoint/2010/main" val="1416635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50000"/>
              </a:lnSpc>
              <a:spcBef>
                <a:spcPts val="1200"/>
              </a:spcBef>
              <a:spcAft>
                <a:spcPts val="600"/>
              </a:spcAft>
            </a:pPr>
            <a:r>
              <a:rPr lang="en-US" b="1" dirty="0">
                <a:solidFill>
                  <a:schemeClr val="accent2"/>
                </a:solidFill>
              </a:rPr>
              <a:t>Passed on Election Day 2020 </a:t>
            </a:r>
          </a:p>
          <a:p>
            <a:pPr>
              <a:lnSpc>
                <a:spcPct val="150000"/>
              </a:lnSpc>
              <a:spcBef>
                <a:spcPts val="1200"/>
              </a:spcBef>
              <a:spcAft>
                <a:spcPts val="600"/>
              </a:spcAft>
            </a:pPr>
            <a:r>
              <a:rPr lang="en-US" dirty="0"/>
              <a:t>Analogous to unemployment insurance.  </a:t>
            </a:r>
          </a:p>
          <a:p>
            <a:pPr>
              <a:lnSpc>
                <a:spcPct val="150000"/>
              </a:lnSpc>
              <a:spcBef>
                <a:spcPts val="1200"/>
              </a:spcBef>
              <a:spcAft>
                <a:spcPts val="600"/>
              </a:spcAft>
            </a:pPr>
            <a:r>
              <a:rPr lang="en-US" dirty="0"/>
              <a:t>Employers with at least 10 employees are covered.</a:t>
            </a:r>
          </a:p>
          <a:p>
            <a:pPr>
              <a:lnSpc>
                <a:spcPct val="150000"/>
              </a:lnSpc>
              <a:spcBef>
                <a:spcPts val="1200"/>
              </a:spcBef>
              <a:spcAft>
                <a:spcPts val="600"/>
              </a:spcAft>
            </a:pPr>
            <a:r>
              <a:rPr lang="en-US" dirty="0"/>
              <a:t>Begin paying into the program in 2023.</a:t>
            </a:r>
          </a:p>
          <a:p>
            <a:pPr>
              <a:lnSpc>
                <a:spcPct val="150000"/>
              </a:lnSpc>
              <a:spcBef>
                <a:spcPts val="1200"/>
              </a:spcBef>
              <a:spcAft>
                <a:spcPts val="600"/>
              </a:spcAft>
            </a:pPr>
            <a:r>
              <a:rPr lang="en-US" dirty="0"/>
              <a:t>Employees are eligible to use in 2024.</a:t>
            </a:r>
          </a:p>
          <a:p>
            <a:pPr lvl="1">
              <a:lnSpc>
                <a:spcPct val="150000"/>
              </a:lnSpc>
              <a:spcBef>
                <a:spcPts val="1200"/>
              </a:spcBef>
              <a:spcAft>
                <a:spcPts val="600"/>
              </a:spcAft>
            </a:pPr>
            <a:r>
              <a:rPr lang="en-US" dirty="0"/>
              <a:t>Employee pays 0.9% tax on employee’s pay that is shared by employer</a:t>
            </a:r>
          </a:p>
          <a:p>
            <a:pPr marL="0" indent="0">
              <a:lnSpc>
                <a:spcPct val="150000"/>
              </a:lnSpc>
              <a:spcBef>
                <a:spcPts val="1200"/>
              </a:spcBef>
              <a:spcAft>
                <a:spcPts val="600"/>
              </a:spcAft>
              <a:buNone/>
            </a:pPr>
            <a:endParaRPr lang="en-US" dirty="0"/>
          </a:p>
          <a:p>
            <a:pPr>
              <a:lnSpc>
                <a:spcPct val="100000"/>
              </a:lnSpc>
              <a:spcBef>
                <a:spcPts val="1200"/>
              </a:spcBef>
              <a:spcAft>
                <a:spcPts val="600"/>
              </a:spcAft>
            </a:pPr>
            <a:r>
              <a:rPr lang="en-US" dirty="0"/>
              <a:t>An employer’s failure to comply with posting requirement for one job is one violation, regardless of how many times the opening is posted</a:t>
            </a:r>
          </a:p>
        </p:txBody>
      </p:sp>
      <p:sp>
        <p:nvSpPr>
          <p:cNvPr id="3" name="Slide Number Placeholder 2"/>
          <p:cNvSpPr>
            <a:spLocks noGrp="1"/>
          </p:cNvSpPr>
          <p:nvPr>
            <p:ph type="sldNum" sz="quarter" idx="4"/>
          </p:nvPr>
        </p:nvSpPr>
        <p:spPr/>
        <p:txBody>
          <a:bodyPr/>
          <a:lstStyle/>
          <a:p>
            <a:fld id="{72EE7D79-36E9-3D41-96B0-913DC9CF5219}" type="slidenum">
              <a:rPr lang="en-US" smtClean="0"/>
              <a:pPr/>
              <a:t>23</a:t>
            </a:fld>
            <a:endParaRPr lang="en-US"/>
          </a:p>
        </p:txBody>
      </p:sp>
      <p:sp>
        <p:nvSpPr>
          <p:cNvPr id="5" name="Title 4"/>
          <p:cNvSpPr>
            <a:spLocks noGrp="1"/>
          </p:cNvSpPr>
          <p:nvPr>
            <p:ph type="title"/>
          </p:nvPr>
        </p:nvSpPr>
        <p:spPr/>
        <p:txBody>
          <a:bodyPr/>
          <a:lstStyle/>
          <a:p>
            <a:r>
              <a:rPr lang="en-US" dirty="0"/>
              <a:t>Paid Medical and Family Leave</a:t>
            </a:r>
          </a:p>
        </p:txBody>
      </p:sp>
      <p:sp>
        <p:nvSpPr>
          <p:cNvPr id="13" name="Footer Placeholder 3">
            <a:extLst>
              <a:ext uri="{FF2B5EF4-FFF2-40B4-BE49-F238E27FC236}">
                <a16:creationId xmlns:a16="http://schemas.microsoft.com/office/drawing/2014/main" id="{E6BD4650-825E-41A3-8306-DFFA171CA5AB}"/>
              </a:ext>
            </a:extLst>
          </p:cNvPr>
          <p:cNvSpPr>
            <a:spLocks noGrp="1"/>
          </p:cNvSpPr>
          <p:nvPr>
            <p:ph type="ftr" sz="quarter" idx="3"/>
          </p:nvPr>
        </p:nvSpPr>
        <p:spPr>
          <a:xfrm>
            <a:off x="685800" y="6356350"/>
            <a:ext cx="4114800" cy="365125"/>
          </a:xfrm>
        </p:spPr>
        <p:txBody>
          <a:bodyPr/>
          <a:lstStyle/>
          <a:p>
            <a:r>
              <a:rPr lang="en-US" b="1" dirty="0"/>
              <a:t>Jackson Lewis P.C.</a:t>
            </a:r>
          </a:p>
        </p:txBody>
      </p:sp>
    </p:spTree>
    <p:extLst>
      <p:ext uri="{BB962C8B-B14F-4D97-AF65-F5344CB8AC3E}">
        <p14:creationId xmlns:p14="http://schemas.microsoft.com/office/powerpoint/2010/main" val="796226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B394-E726-433B-8DA9-C6C81D54E1CB}"/>
              </a:ext>
            </a:extLst>
          </p:cNvPr>
          <p:cNvSpPr>
            <a:spLocks noGrp="1"/>
          </p:cNvSpPr>
          <p:nvPr>
            <p:ph type="title"/>
          </p:nvPr>
        </p:nvSpPr>
        <p:spPr/>
        <p:txBody>
          <a:bodyPr/>
          <a:lstStyle/>
          <a:p>
            <a:r>
              <a:rPr lang="en-US" dirty="0"/>
              <a:t>Equal Employment Opportunity</a:t>
            </a:r>
          </a:p>
        </p:txBody>
      </p:sp>
    </p:spTree>
    <p:extLst>
      <p:ext uri="{BB962C8B-B14F-4D97-AF65-F5344CB8AC3E}">
        <p14:creationId xmlns:p14="http://schemas.microsoft.com/office/powerpoint/2010/main" val="2195668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095A9F-5F1A-4F28-80AE-D159A97A1DB7}"/>
              </a:ext>
            </a:extLst>
          </p:cNvPr>
          <p:cNvSpPr>
            <a:spLocks noGrp="1"/>
          </p:cNvSpPr>
          <p:nvPr>
            <p:ph type="sldNum" sz="quarter" idx="4"/>
          </p:nvPr>
        </p:nvSpPr>
        <p:spPr/>
        <p:txBody>
          <a:bodyPr/>
          <a:lstStyle/>
          <a:p>
            <a:fld id="{407F7647-6CBB-4945-B48A-22BF8575EA14}" type="slidenum">
              <a:rPr lang="en-US" smtClean="0"/>
              <a:pPr/>
              <a:t>25</a:t>
            </a:fld>
            <a:endParaRPr lang="en-US" dirty="0"/>
          </a:p>
        </p:txBody>
      </p:sp>
      <p:sp>
        <p:nvSpPr>
          <p:cNvPr id="4" name="Title 3">
            <a:extLst>
              <a:ext uri="{FF2B5EF4-FFF2-40B4-BE49-F238E27FC236}">
                <a16:creationId xmlns:a16="http://schemas.microsoft.com/office/drawing/2014/main" id="{0D7E5103-7507-4AF0-8B28-E5FAF84D1A01}"/>
              </a:ext>
            </a:extLst>
          </p:cNvPr>
          <p:cNvSpPr>
            <a:spLocks noGrp="1"/>
          </p:cNvSpPr>
          <p:nvPr>
            <p:ph type="title" idx="4294967295"/>
          </p:nvPr>
        </p:nvSpPr>
        <p:spPr>
          <a:xfrm>
            <a:off x="609600" y="3124200"/>
            <a:ext cx="3962400" cy="1143000"/>
          </a:xfrm>
        </p:spPr>
        <p:txBody>
          <a:bodyPr/>
          <a:lstStyle/>
          <a:p>
            <a:r>
              <a:rPr lang="en-US" sz="3000" dirty="0">
                <a:ln w="18415" cmpd="sng">
                  <a:noFill/>
                  <a:prstDash val="solid"/>
                </a:ln>
                <a:solidFill>
                  <a:schemeClr val="accent1"/>
                </a:solidFill>
                <a:latin typeface="Arial"/>
                <a:cs typeface="Arial"/>
              </a:rPr>
              <a:t>Applicable Laws</a:t>
            </a:r>
            <a:endParaRPr lang="en-US" dirty="0">
              <a:solidFill>
                <a:schemeClr val="accent1"/>
              </a:solidFill>
            </a:endParaRPr>
          </a:p>
        </p:txBody>
      </p:sp>
      <p:sp>
        <p:nvSpPr>
          <p:cNvPr id="5" name="Shape 206">
            <a:extLst>
              <a:ext uri="{FF2B5EF4-FFF2-40B4-BE49-F238E27FC236}">
                <a16:creationId xmlns:a16="http://schemas.microsoft.com/office/drawing/2014/main" id="{F2CD3C03-6923-41A1-961D-F0F9AE3BF355}"/>
              </a:ext>
            </a:extLst>
          </p:cNvPr>
          <p:cNvSpPr txBox="1">
            <a:spLocks/>
          </p:cNvSpPr>
          <p:nvPr/>
        </p:nvSpPr>
        <p:spPr>
          <a:xfrm>
            <a:off x="4714788" y="1754687"/>
            <a:ext cx="7020012" cy="3348626"/>
          </a:xfrm>
          <a:prstGeom prst="rect">
            <a:avLst/>
          </a:prstGeom>
        </p:spPr>
        <p:txBody>
          <a:bodyPr vert="horz" lIns="91440" tIns="45720" rIns="91440" bIns="45720" rtlCol="0">
            <a:noAutofit/>
          </a:bodyPr>
          <a:lstStyle>
            <a:lvl1pPr marL="342900" indent="-342900" algn="l" defTabSz="457200" rtl="0" eaLnBrk="1" latinLnBrk="0" hangingPunct="1">
              <a:spcBef>
                <a:spcPts val="1200"/>
              </a:spcBef>
              <a:buClr>
                <a:srgbClr val="0F4D77"/>
              </a:buClr>
              <a:buSzPct val="60000"/>
              <a:buFont typeface="Wingdings" charset="2"/>
              <a:buChar char="u"/>
              <a:defRPr sz="2400" kern="1200">
                <a:solidFill>
                  <a:schemeClr val="tx1"/>
                </a:solidFill>
                <a:latin typeface="Arial"/>
                <a:ea typeface="+mn-ea"/>
                <a:cs typeface="Arial"/>
              </a:defRPr>
            </a:lvl1pPr>
            <a:lvl2pPr marL="742950" indent="-285750" algn="l" defTabSz="457200" rtl="0" eaLnBrk="1" latinLnBrk="0" hangingPunct="1">
              <a:spcBef>
                <a:spcPts val="1200"/>
              </a:spcBef>
              <a:buClr>
                <a:srgbClr val="41709C"/>
              </a:buClr>
              <a:buSzPct val="100000"/>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ts val="1200"/>
              </a:spcBef>
              <a:buClr>
                <a:srgbClr val="5183BB"/>
              </a:buClr>
              <a:buFont typeface="Lucida Grande"/>
              <a:buChar char="-"/>
              <a:defRPr sz="1800" kern="1200">
                <a:solidFill>
                  <a:schemeClr val="tx1"/>
                </a:solidFill>
                <a:latin typeface="Arial"/>
                <a:ea typeface="+mn-ea"/>
                <a:cs typeface="Arial"/>
              </a:defRPr>
            </a:lvl3pPr>
            <a:lvl4pPr marL="1600200" indent="-228600" algn="l" defTabSz="457200" rtl="0" eaLnBrk="1" latinLnBrk="0" hangingPunct="1">
              <a:spcBef>
                <a:spcPts val="1200"/>
              </a:spcBef>
              <a:buClr>
                <a:srgbClr val="9AA7AF"/>
              </a:buClr>
              <a:buFont typeface="Wingdings" charset="2"/>
              <a:buChar char="§"/>
              <a:defRPr sz="1600" kern="1200">
                <a:solidFill>
                  <a:schemeClr val="tx1"/>
                </a:solidFill>
                <a:latin typeface="Arial"/>
                <a:ea typeface="+mn-ea"/>
                <a:cs typeface="Arial"/>
              </a:defRPr>
            </a:lvl4pPr>
            <a:lvl5pPr marL="2057400" indent="-228600" algn="l" defTabSz="457200" rtl="0" eaLnBrk="1" latinLnBrk="0" hangingPunct="1">
              <a:spcBef>
                <a:spcPts val="1200"/>
              </a:spcBef>
              <a:buClr>
                <a:srgbClr val="9AA7AF"/>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44"/>
              </a:spcBef>
              <a:buClr>
                <a:schemeClr val="accent2"/>
              </a:buClr>
              <a:buSzPct val="100000"/>
              <a:buFont typeface="Wingdings" panose="05000000000000000000" pitchFamily="2" charset="2"/>
              <a:buChar char="§"/>
              <a:defRPr sz="3200">
                <a:latin typeface="Garamond"/>
                <a:ea typeface="Garamond"/>
                <a:cs typeface="Garamond"/>
                <a:sym typeface="Garamond"/>
              </a:defRPr>
            </a:pPr>
            <a:r>
              <a:rPr lang="en-US" sz="2200" dirty="0">
                <a:latin typeface="Arial" panose="020B0604020202020204" pitchFamily="34" charset="0"/>
                <a:ea typeface="Garamond"/>
                <a:cs typeface="Arial" panose="020B0604020202020204" pitchFamily="34" charset="0"/>
                <a:sym typeface="Garamond"/>
              </a:rPr>
              <a:t>Title VII of the Civil Rights Act of 1964 (Title VII)</a:t>
            </a:r>
          </a:p>
          <a:p>
            <a:pPr>
              <a:spcBef>
                <a:spcPts val="844"/>
              </a:spcBef>
              <a:buClr>
                <a:schemeClr val="accent2"/>
              </a:buClr>
              <a:buSzPct val="100000"/>
              <a:buFont typeface="Wingdings" panose="05000000000000000000" pitchFamily="2" charset="2"/>
              <a:buChar char="§"/>
              <a:defRPr sz="3200">
                <a:latin typeface="Garamond"/>
                <a:ea typeface="Garamond"/>
                <a:cs typeface="Garamond"/>
                <a:sym typeface="Garamond"/>
              </a:defRPr>
            </a:pPr>
            <a:r>
              <a:rPr lang="en-US" sz="2200" dirty="0">
                <a:latin typeface="Arial" panose="020B0604020202020204" pitchFamily="34" charset="0"/>
                <a:ea typeface="Garamond"/>
                <a:cs typeface="Arial" panose="020B0604020202020204" pitchFamily="34" charset="0"/>
                <a:sym typeface="Garamond"/>
              </a:rPr>
              <a:t>Americans with Disabilities Act (ADA)</a:t>
            </a:r>
          </a:p>
          <a:p>
            <a:pPr>
              <a:spcBef>
                <a:spcPts val="844"/>
              </a:spcBef>
              <a:buClr>
                <a:schemeClr val="accent2"/>
              </a:buClr>
              <a:buSzPct val="100000"/>
              <a:buFont typeface="Wingdings" panose="05000000000000000000" pitchFamily="2" charset="2"/>
              <a:buChar char="§"/>
              <a:defRPr sz="3200">
                <a:latin typeface="Garamond"/>
                <a:ea typeface="Garamond"/>
                <a:cs typeface="Garamond"/>
                <a:sym typeface="Garamond"/>
              </a:defRPr>
            </a:pPr>
            <a:r>
              <a:rPr lang="en-US" sz="2200" dirty="0">
                <a:latin typeface="Arial" panose="020B0604020202020204" pitchFamily="34" charset="0"/>
                <a:ea typeface="Garamond"/>
                <a:cs typeface="Arial" panose="020B0604020202020204" pitchFamily="34" charset="0"/>
                <a:sym typeface="Garamond"/>
              </a:rPr>
              <a:t>Age Discrimination in Employment Act (ADEA)</a:t>
            </a:r>
          </a:p>
          <a:p>
            <a:pPr>
              <a:spcBef>
                <a:spcPts val="844"/>
              </a:spcBef>
              <a:buClr>
                <a:schemeClr val="accent2"/>
              </a:buClr>
              <a:buSzPct val="100000"/>
              <a:buFont typeface="Wingdings" panose="05000000000000000000" pitchFamily="2" charset="2"/>
              <a:buChar char="§"/>
              <a:defRPr sz="3200">
                <a:latin typeface="Garamond"/>
                <a:ea typeface="Garamond"/>
                <a:cs typeface="Garamond"/>
                <a:sym typeface="Garamond"/>
              </a:defRPr>
            </a:pPr>
            <a:r>
              <a:rPr lang="en-US" sz="2200" dirty="0">
                <a:latin typeface="Arial" panose="020B0604020202020204" pitchFamily="34" charset="0"/>
                <a:ea typeface="Garamond"/>
                <a:cs typeface="Arial" panose="020B0604020202020204" pitchFamily="34" charset="0"/>
                <a:sym typeface="Garamond"/>
              </a:rPr>
              <a:t>Genetic Information Nondiscrimination Act (GINA)</a:t>
            </a:r>
          </a:p>
          <a:p>
            <a:pPr>
              <a:spcBef>
                <a:spcPts val="844"/>
              </a:spcBef>
              <a:buClr>
                <a:schemeClr val="accent2"/>
              </a:buClr>
              <a:buSzPct val="100000"/>
              <a:buFont typeface="Wingdings" panose="05000000000000000000" pitchFamily="2" charset="2"/>
              <a:buChar char="§"/>
              <a:defRPr sz="3200">
                <a:latin typeface="Garamond"/>
                <a:ea typeface="Garamond"/>
                <a:cs typeface="Garamond"/>
                <a:sym typeface="Garamond"/>
              </a:defRPr>
            </a:pPr>
            <a:r>
              <a:rPr lang="en-US" sz="2200" dirty="0">
                <a:latin typeface="Arial" panose="020B0604020202020204" pitchFamily="34" charset="0"/>
                <a:ea typeface="Garamond"/>
                <a:cs typeface="Arial" panose="020B0604020202020204" pitchFamily="34" charset="0"/>
                <a:sym typeface="Garamond"/>
              </a:rPr>
              <a:t>Pregnancy Discrimination Act (PDA)</a:t>
            </a:r>
          </a:p>
          <a:p>
            <a:pPr>
              <a:spcBef>
                <a:spcPts val="844"/>
              </a:spcBef>
              <a:buClr>
                <a:schemeClr val="accent2"/>
              </a:buClr>
              <a:buSzPct val="100000"/>
              <a:buFont typeface="Wingdings" panose="05000000000000000000" pitchFamily="2" charset="2"/>
              <a:buChar char="§"/>
              <a:defRPr sz="3200">
                <a:latin typeface="Garamond"/>
                <a:ea typeface="Garamond"/>
                <a:cs typeface="Garamond"/>
                <a:sym typeface="Garamond"/>
              </a:defRPr>
            </a:pPr>
            <a:r>
              <a:rPr lang="en-US" sz="2200" dirty="0">
                <a:latin typeface="Arial" panose="020B0604020202020204" pitchFamily="34" charset="0"/>
                <a:ea typeface="Garamond"/>
                <a:cs typeface="Arial" panose="020B0604020202020204" pitchFamily="34" charset="0"/>
                <a:sym typeface="Garamond"/>
              </a:rPr>
              <a:t>Colorado Anti-Discrimination Act (CADA) </a:t>
            </a:r>
          </a:p>
        </p:txBody>
      </p:sp>
      <p:sp>
        <p:nvSpPr>
          <p:cNvPr id="9" name="Footer Placeholder 1">
            <a:extLst>
              <a:ext uri="{FF2B5EF4-FFF2-40B4-BE49-F238E27FC236}">
                <a16:creationId xmlns:a16="http://schemas.microsoft.com/office/drawing/2014/main" id="{107EDD79-50E5-4EBD-99AD-7E944BDB2DF6}"/>
              </a:ext>
            </a:extLst>
          </p:cNvPr>
          <p:cNvSpPr txBox="1">
            <a:spLocks/>
          </p:cNvSpPr>
          <p:nvPr/>
        </p:nvSpPr>
        <p:spPr>
          <a:xfrm>
            <a:off x="685800" y="6356350"/>
            <a:ext cx="4114800" cy="365125"/>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rPr>
              <a:t>Jackson Lewis P.C.  </a:t>
            </a:r>
            <a:endParaRPr kumimoji="0" lang="en-US" sz="1000" b="0"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1636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73DD-4DEA-4EFD-9E20-192D3F4D70C5}"/>
              </a:ext>
            </a:extLst>
          </p:cNvPr>
          <p:cNvSpPr>
            <a:spLocks noGrp="1"/>
          </p:cNvSpPr>
          <p:nvPr>
            <p:ph type="title"/>
          </p:nvPr>
        </p:nvSpPr>
        <p:spPr/>
        <p:txBody>
          <a:bodyPr/>
          <a:lstStyle/>
          <a:p>
            <a:r>
              <a:rPr lang="en-US" dirty="0"/>
              <a:t>Protected Characteristics</a:t>
            </a:r>
          </a:p>
        </p:txBody>
      </p:sp>
      <p:sp>
        <p:nvSpPr>
          <p:cNvPr id="8" name="Slide Number Placeholder 7">
            <a:extLst>
              <a:ext uri="{FF2B5EF4-FFF2-40B4-BE49-F238E27FC236}">
                <a16:creationId xmlns:a16="http://schemas.microsoft.com/office/drawing/2014/main" id="{B9A51D9D-B32A-4D95-A174-409B6A950BD5}"/>
              </a:ext>
            </a:extLst>
          </p:cNvPr>
          <p:cNvSpPr>
            <a:spLocks noGrp="1"/>
          </p:cNvSpPr>
          <p:nvPr>
            <p:ph type="sldNum" sz="quarter" idx="11"/>
          </p:nvPr>
        </p:nvSpPr>
        <p:spPr/>
        <p:txBody>
          <a:bodyPr/>
          <a:lstStyle/>
          <a:p>
            <a:fld id="{407F7647-6CBB-4945-B48A-22BF8575EA14}" type="slidenum">
              <a:rPr lang="en-US" smtClean="0"/>
              <a:pPr/>
              <a:t>26</a:t>
            </a:fld>
            <a:endParaRPr lang="en-US" dirty="0"/>
          </a:p>
        </p:txBody>
      </p:sp>
      <p:sp>
        <p:nvSpPr>
          <p:cNvPr id="3" name="Content Placeholder 2">
            <a:extLst>
              <a:ext uri="{FF2B5EF4-FFF2-40B4-BE49-F238E27FC236}">
                <a16:creationId xmlns:a16="http://schemas.microsoft.com/office/drawing/2014/main" id="{D6A3A899-4EC6-4CA5-BDCA-E304924A7ACD}"/>
              </a:ext>
            </a:extLst>
          </p:cNvPr>
          <p:cNvSpPr>
            <a:spLocks noGrp="1"/>
          </p:cNvSpPr>
          <p:nvPr>
            <p:ph sz="quarter" idx="12"/>
          </p:nvPr>
        </p:nvSpPr>
        <p:spPr/>
        <p:txBody>
          <a:bodyPr/>
          <a:lstStyle/>
          <a:p>
            <a:r>
              <a:rPr lang="en-US" dirty="0"/>
              <a:t>Race</a:t>
            </a:r>
          </a:p>
          <a:p>
            <a:r>
              <a:rPr lang="en-US" dirty="0"/>
              <a:t>Color </a:t>
            </a:r>
          </a:p>
          <a:p>
            <a:r>
              <a:rPr lang="en-US" dirty="0"/>
              <a:t>Religion/Creed</a:t>
            </a:r>
          </a:p>
          <a:p>
            <a:r>
              <a:rPr lang="en-US" dirty="0"/>
              <a:t>National origin/Ancestry</a:t>
            </a:r>
          </a:p>
          <a:p>
            <a:r>
              <a:rPr lang="en-US" dirty="0"/>
              <a:t>Citizenship</a:t>
            </a:r>
          </a:p>
          <a:p>
            <a:r>
              <a:rPr lang="en-US" dirty="0"/>
              <a:t>Sex/gender</a:t>
            </a:r>
          </a:p>
          <a:p>
            <a:r>
              <a:rPr lang="en-US" dirty="0"/>
              <a:t>Pregnancy</a:t>
            </a:r>
          </a:p>
          <a:p>
            <a:r>
              <a:rPr lang="en-US" dirty="0"/>
              <a:t>Age</a:t>
            </a:r>
          </a:p>
          <a:p>
            <a:r>
              <a:rPr lang="en-US" dirty="0"/>
              <a:t>Criminal History</a:t>
            </a:r>
          </a:p>
          <a:p>
            <a:pPr marL="0" indent="0">
              <a:buNone/>
            </a:pPr>
            <a:endParaRPr lang="en-US" dirty="0"/>
          </a:p>
          <a:p>
            <a:endParaRPr lang="en-US" dirty="0"/>
          </a:p>
          <a:p>
            <a:pPr marL="0" indent="0">
              <a:buNone/>
            </a:pPr>
            <a:endParaRPr lang="en-US" dirty="0"/>
          </a:p>
        </p:txBody>
      </p:sp>
      <p:sp>
        <p:nvSpPr>
          <p:cNvPr id="6" name="Content Placeholder 5">
            <a:extLst>
              <a:ext uri="{FF2B5EF4-FFF2-40B4-BE49-F238E27FC236}">
                <a16:creationId xmlns:a16="http://schemas.microsoft.com/office/drawing/2014/main" id="{D46D4559-1EA7-421B-B70B-610544628D5B}"/>
              </a:ext>
            </a:extLst>
          </p:cNvPr>
          <p:cNvSpPr>
            <a:spLocks noGrp="1"/>
          </p:cNvSpPr>
          <p:nvPr>
            <p:ph idx="4294967295"/>
          </p:nvPr>
        </p:nvSpPr>
        <p:spPr>
          <a:xfrm>
            <a:off x="6700736" y="1362456"/>
            <a:ext cx="5257800" cy="4862513"/>
          </a:xfrm>
        </p:spPr>
        <p:txBody>
          <a:bodyPr/>
          <a:lstStyle/>
          <a:p>
            <a:r>
              <a:rPr lang="en-US" dirty="0"/>
              <a:t>Sexual orientation</a:t>
            </a:r>
          </a:p>
          <a:p>
            <a:r>
              <a:rPr lang="en-US" dirty="0"/>
              <a:t>Gender expression/identity</a:t>
            </a:r>
          </a:p>
          <a:p>
            <a:r>
              <a:rPr lang="en-US" dirty="0"/>
              <a:t>Transgender status</a:t>
            </a:r>
          </a:p>
          <a:p>
            <a:r>
              <a:rPr lang="en-US" dirty="0"/>
              <a:t>Military/Veteran status</a:t>
            </a:r>
          </a:p>
          <a:p>
            <a:r>
              <a:rPr lang="en-US" dirty="0"/>
              <a:t>Genetic information</a:t>
            </a:r>
          </a:p>
          <a:p>
            <a:r>
              <a:rPr lang="en-US" dirty="0"/>
              <a:t>Marital Status</a:t>
            </a:r>
          </a:p>
          <a:p>
            <a:r>
              <a:rPr lang="en-US" dirty="0"/>
              <a:t>Disability</a:t>
            </a:r>
          </a:p>
          <a:p>
            <a:r>
              <a:rPr lang="en-US" dirty="0"/>
              <a:t>Domestic Violence Victim</a:t>
            </a:r>
          </a:p>
          <a:p>
            <a:r>
              <a:rPr lang="en-US" dirty="0"/>
              <a:t>Engaging in protected activity</a:t>
            </a:r>
          </a:p>
        </p:txBody>
      </p:sp>
      <p:sp>
        <p:nvSpPr>
          <p:cNvPr id="7" name="Footer Placeholder 1">
            <a:extLst>
              <a:ext uri="{FF2B5EF4-FFF2-40B4-BE49-F238E27FC236}">
                <a16:creationId xmlns:a16="http://schemas.microsoft.com/office/drawing/2014/main" id="{4ACEDE8F-BB3E-44FD-B3D8-8F2D35F93329}"/>
              </a:ext>
            </a:extLst>
          </p:cNvPr>
          <p:cNvSpPr txBox="1">
            <a:spLocks/>
          </p:cNvSpPr>
          <p:nvPr/>
        </p:nvSpPr>
        <p:spPr>
          <a:xfrm>
            <a:off x="685800" y="6356350"/>
            <a:ext cx="4114800" cy="365125"/>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B1365"/>
                </a:solidFill>
                <a:effectLst/>
                <a:uLnTx/>
                <a:uFillTx/>
                <a:latin typeface="Arial" panose="020B0604020202020204" pitchFamily="34" charset="0"/>
                <a:ea typeface="+mn-ea"/>
                <a:cs typeface="Arial" panose="020B0604020202020204" pitchFamily="34" charset="0"/>
              </a:rPr>
              <a:t>Jackson Lewis P.C.  </a:t>
            </a:r>
            <a:endParaRPr kumimoji="0" lang="en-US" sz="1000" b="0"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26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C811902-75BB-4FBA-9026-CAB642B51CA2}"/>
              </a:ext>
            </a:extLst>
          </p:cNvPr>
          <p:cNvSpPr>
            <a:spLocks noGrp="1"/>
          </p:cNvSpPr>
          <p:nvPr>
            <p:ph idx="10"/>
          </p:nvPr>
        </p:nvSpPr>
        <p:spPr>
          <a:xfrm>
            <a:off x="6011497" y="444626"/>
            <a:ext cx="5407152" cy="5813079"/>
          </a:xfrm>
        </p:spPr>
        <p:txBody>
          <a:bodyPr/>
          <a:lstStyle/>
          <a:p>
            <a:pPr>
              <a:lnSpc>
                <a:spcPct val="90000"/>
              </a:lnSpc>
            </a:pPr>
            <a:r>
              <a:rPr lang="en-US" dirty="0"/>
              <a:t>Not just about sexual harassment</a:t>
            </a:r>
          </a:p>
          <a:p>
            <a:pPr lvl="1">
              <a:lnSpc>
                <a:spcPct val="90000"/>
              </a:lnSpc>
            </a:pPr>
            <a:r>
              <a:rPr lang="en-US" dirty="0"/>
              <a:t>Other protected characteristics</a:t>
            </a:r>
          </a:p>
          <a:p>
            <a:r>
              <a:rPr lang="en-US" dirty="0"/>
              <a:t>Discrimination that is directed at an employee due to any protected characteristic.</a:t>
            </a:r>
          </a:p>
          <a:p>
            <a:r>
              <a:rPr lang="en-US" dirty="0"/>
              <a:t>Harassment includes offensive behavior based on stereotypes about a protected class and behavior that is intended to cause discomfort or humiliation because of a protected characteristic.</a:t>
            </a:r>
          </a:p>
          <a:p>
            <a:r>
              <a:rPr lang="en-US" dirty="0"/>
              <a:t>Harassment also includes any expression of contempt or hatred for a group to which the victim belongs based on protected characteristic.</a:t>
            </a:r>
          </a:p>
          <a:p>
            <a:endParaRPr lang="en-US" dirty="0"/>
          </a:p>
        </p:txBody>
      </p:sp>
      <p:sp>
        <p:nvSpPr>
          <p:cNvPr id="13" name="Content Placeholder 2">
            <a:extLst>
              <a:ext uri="{FF2B5EF4-FFF2-40B4-BE49-F238E27FC236}">
                <a16:creationId xmlns:a16="http://schemas.microsoft.com/office/drawing/2014/main" id="{21A989F7-5880-4EC2-BDF8-B43E1E9CD504}"/>
              </a:ext>
            </a:extLst>
          </p:cNvPr>
          <p:cNvSpPr txBox="1">
            <a:spLocks/>
          </p:cNvSpPr>
          <p:nvPr/>
        </p:nvSpPr>
        <p:spPr>
          <a:xfrm>
            <a:off x="568960" y="295414"/>
            <a:ext cx="3977640" cy="596229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2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2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2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2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2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4000" b="1" dirty="0">
                <a:solidFill>
                  <a:srgbClr val="FFFFFF"/>
                </a:solidFill>
              </a:rPr>
              <a:t>Harassment</a:t>
            </a:r>
          </a:p>
        </p:txBody>
      </p:sp>
      <p:sp>
        <p:nvSpPr>
          <p:cNvPr id="3" name="Slide Number Placeholder 2">
            <a:extLst>
              <a:ext uri="{FF2B5EF4-FFF2-40B4-BE49-F238E27FC236}">
                <a16:creationId xmlns:a16="http://schemas.microsoft.com/office/drawing/2014/main" id="{BE3686DF-8BE8-4208-832C-AAC8517ED11D}"/>
              </a:ext>
            </a:extLst>
          </p:cNvPr>
          <p:cNvSpPr>
            <a:spLocks noGrp="1"/>
          </p:cNvSpPr>
          <p:nvPr>
            <p:ph type="sldNum" sz="quarter" idx="4"/>
          </p:nvPr>
        </p:nvSpPr>
        <p:spPr/>
        <p:txBody>
          <a:bodyPr/>
          <a:lstStyle/>
          <a:p>
            <a:fld id="{407F7647-6CBB-4945-B48A-22BF8575EA14}" type="slidenum">
              <a:rPr lang="en-US" smtClean="0"/>
              <a:pPr/>
              <a:t>27</a:t>
            </a:fld>
            <a:endParaRPr lang="en-US" dirty="0"/>
          </a:p>
        </p:txBody>
      </p:sp>
      <p:sp>
        <p:nvSpPr>
          <p:cNvPr id="5" name="Footer Placeholder 1">
            <a:extLst>
              <a:ext uri="{FF2B5EF4-FFF2-40B4-BE49-F238E27FC236}">
                <a16:creationId xmlns:a16="http://schemas.microsoft.com/office/drawing/2014/main" id="{E32FDB49-1304-4B45-B5E7-43686D736DE4}"/>
              </a:ext>
            </a:extLst>
          </p:cNvPr>
          <p:cNvSpPr txBox="1">
            <a:spLocks/>
          </p:cNvSpPr>
          <p:nvPr/>
        </p:nvSpPr>
        <p:spPr>
          <a:xfrm>
            <a:off x="685800" y="6356350"/>
            <a:ext cx="4114800" cy="365125"/>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rPr>
              <a:t>Jackson Lewis P.C.  </a:t>
            </a:r>
            <a:endParaRPr kumimoji="0" lang="en-US" sz="1000" b="0"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4254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23489-5DD9-4702-BE56-0BE04D0A9C2E}"/>
              </a:ext>
            </a:extLst>
          </p:cNvPr>
          <p:cNvSpPr>
            <a:spLocks noGrp="1"/>
          </p:cNvSpPr>
          <p:nvPr>
            <p:ph type="title"/>
          </p:nvPr>
        </p:nvSpPr>
        <p:spPr/>
        <p:txBody>
          <a:bodyPr/>
          <a:lstStyle/>
          <a:p>
            <a:r>
              <a:rPr lang="en-US" dirty="0"/>
              <a:t>“Severe or Pervasive” Conduct</a:t>
            </a:r>
          </a:p>
        </p:txBody>
      </p:sp>
      <p:sp>
        <p:nvSpPr>
          <p:cNvPr id="3" name="Footer Placeholder 2">
            <a:extLst>
              <a:ext uri="{FF2B5EF4-FFF2-40B4-BE49-F238E27FC236}">
                <a16:creationId xmlns:a16="http://schemas.microsoft.com/office/drawing/2014/main" id="{BBE1CA42-32F0-48CE-A261-97090CBC8B9A}"/>
              </a:ext>
            </a:extLst>
          </p:cNvPr>
          <p:cNvSpPr>
            <a:spLocks noGrp="1"/>
          </p:cNvSpPr>
          <p:nvPr>
            <p:ph type="ftr" sz="quarter" idx="10"/>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E0FC35C1-7677-4D58-9535-6EE38F9D4480}"/>
              </a:ext>
            </a:extLst>
          </p:cNvPr>
          <p:cNvSpPr>
            <a:spLocks noGrp="1"/>
          </p:cNvSpPr>
          <p:nvPr>
            <p:ph type="sldNum" sz="quarter" idx="11"/>
          </p:nvPr>
        </p:nvSpPr>
        <p:spPr/>
        <p:txBody>
          <a:bodyPr/>
          <a:lstStyle/>
          <a:p>
            <a:fld id="{407F7647-6CBB-4945-B48A-22BF8575EA14}" type="slidenum">
              <a:rPr lang="en-US" smtClean="0"/>
              <a:pPr/>
              <a:t>28</a:t>
            </a:fld>
            <a:endParaRPr lang="en-US" dirty="0"/>
          </a:p>
        </p:txBody>
      </p:sp>
      <p:sp>
        <p:nvSpPr>
          <p:cNvPr id="2" name="Content Placeholder 1">
            <a:extLst>
              <a:ext uri="{FF2B5EF4-FFF2-40B4-BE49-F238E27FC236}">
                <a16:creationId xmlns:a16="http://schemas.microsoft.com/office/drawing/2014/main" id="{74186259-BE54-46BD-91F0-3152AB847356}"/>
              </a:ext>
            </a:extLst>
          </p:cNvPr>
          <p:cNvSpPr>
            <a:spLocks noGrp="1"/>
          </p:cNvSpPr>
          <p:nvPr>
            <p:ph sz="quarter" idx="12"/>
          </p:nvPr>
        </p:nvSpPr>
        <p:spPr>
          <a:xfrm>
            <a:off x="685800" y="2412460"/>
            <a:ext cx="2874523" cy="3826795"/>
          </a:xfrm>
        </p:spPr>
        <p:txBody>
          <a:bodyPr/>
          <a:lstStyle/>
          <a:p>
            <a:pPr marL="0" indent="0">
              <a:buNone/>
            </a:pPr>
            <a:r>
              <a:rPr lang="en-US" b="1" dirty="0">
                <a:solidFill>
                  <a:srgbClr val="3B1365"/>
                </a:solidFill>
              </a:rPr>
              <a:t>Few incidents, but egregious</a:t>
            </a:r>
          </a:p>
        </p:txBody>
      </p:sp>
      <p:cxnSp>
        <p:nvCxnSpPr>
          <p:cNvPr id="7" name="Straight Arrow Connector 6">
            <a:extLst>
              <a:ext uri="{FF2B5EF4-FFF2-40B4-BE49-F238E27FC236}">
                <a16:creationId xmlns:a16="http://schemas.microsoft.com/office/drawing/2014/main" id="{728F1FFD-B539-4B47-BACC-7787FF95CBED}"/>
              </a:ext>
            </a:extLst>
          </p:cNvPr>
          <p:cNvCxnSpPr/>
          <p:nvPr/>
        </p:nvCxnSpPr>
        <p:spPr>
          <a:xfrm>
            <a:off x="381000" y="3733800"/>
            <a:ext cx="11430000" cy="0"/>
          </a:xfrm>
          <a:prstGeom prst="straightConnector1">
            <a:avLst/>
          </a:prstGeom>
          <a:ln w="260350">
            <a:solidFill>
              <a:srgbClr val="FF57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5DDD263-D29F-4F54-B90F-A7FAF52575EC}"/>
              </a:ext>
            </a:extLst>
          </p:cNvPr>
          <p:cNvSpPr/>
          <p:nvPr/>
        </p:nvSpPr>
        <p:spPr>
          <a:xfrm>
            <a:off x="8941020" y="2209800"/>
            <a:ext cx="3174780" cy="830997"/>
          </a:xfrm>
          <a:prstGeom prst="rect">
            <a:avLst/>
          </a:prstGeom>
        </p:spPr>
        <p:txBody>
          <a:bodyPr wrap="square">
            <a:spAutoFit/>
          </a:bodyPr>
          <a:lstStyle/>
          <a:p>
            <a:r>
              <a:rPr lang="en-US" sz="2400" b="1" dirty="0">
                <a:solidFill>
                  <a:srgbClr val="3B1365"/>
                </a:solidFill>
                <a:latin typeface="Arial" panose="020B0604020202020204" pitchFamily="34" charset="0"/>
                <a:cs typeface="Arial" panose="020B0604020202020204" pitchFamily="34" charset="0"/>
              </a:rPr>
              <a:t>Not egregious, but many incidents</a:t>
            </a:r>
          </a:p>
        </p:txBody>
      </p:sp>
    </p:spTree>
    <p:extLst>
      <p:ext uri="{BB962C8B-B14F-4D97-AF65-F5344CB8AC3E}">
        <p14:creationId xmlns:p14="http://schemas.microsoft.com/office/powerpoint/2010/main" val="1069723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5359D0-03A6-44B2-893D-6E578A9F3613}"/>
              </a:ext>
            </a:extLst>
          </p:cNvPr>
          <p:cNvSpPr>
            <a:spLocks noGrp="1"/>
          </p:cNvSpPr>
          <p:nvPr>
            <p:ph sz="quarter" idx="12"/>
          </p:nvPr>
        </p:nvSpPr>
        <p:spPr/>
        <p:txBody>
          <a:bodyPr/>
          <a:lstStyle/>
          <a:p>
            <a:r>
              <a:rPr lang="en-US" i="1" dirty="0"/>
              <a:t>“With great power comes great responsibility”</a:t>
            </a:r>
          </a:p>
        </p:txBody>
      </p:sp>
      <p:sp>
        <p:nvSpPr>
          <p:cNvPr id="3" name="Content Placeholder 2">
            <a:extLst>
              <a:ext uri="{FF2B5EF4-FFF2-40B4-BE49-F238E27FC236}">
                <a16:creationId xmlns:a16="http://schemas.microsoft.com/office/drawing/2014/main" id="{1D881902-9BB9-4B05-9C61-4CE951BEFAE1}"/>
              </a:ext>
            </a:extLst>
          </p:cNvPr>
          <p:cNvSpPr>
            <a:spLocks noGrp="1"/>
          </p:cNvSpPr>
          <p:nvPr>
            <p:ph sz="quarter" idx="13"/>
          </p:nvPr>
        </p:nvSpPr>
        <p:spPr/>
        <p:txBody>
          <a:bodyPr/>
          <a:lstStyle/>
          <a:p>
            <a:r>
              <a:rPr lang="en-US" dirty="0"/>
              <a:t>A quote from Uncle Ben, in Spider-Man</a:t>
            </a:r>
          </a:p>
        </p:txBody>
      </p:sp>
      <p:sp>
        <p:nvSpPr>
          <p:cNvPr id="4" name="Rectangle 3">
            <a:extLst>
              <a:ext uri="{FF2B5EF4-FFF2-40B4-BE49-F238E27FC236}">
                <a16:creationId xmlns:a16="http://schemas.microsoft.com/office/drawing/2014/main" id="{5904441D-F418-4B84-A074-7D08D9F9A87E}"/>
              </a:ext>
            </a:extLst>
          </p:cNvPr>
          <p:cNvSpPr/>
          <p:nvPr/>
        </p:nvSpPr>
        <p:spPr>
          <a:xfrm>
            <a:off x="605811" y="661345"/>
            <a:ext cx="8873748" cy="584775"/>
          </a:xfrm>
          <a:prstGeom prst="rect">
            <a:avLst/>
          </a:prstGeom>
        </p:spPr>
        <p:txBody>
          <a:bodyPr wrap="square">
            <a:spAutoFit/>
          </a:bodyPr>
          <a:lstStyle/>
          <a:p>
            <a:r>
              <a:rPr lang="en-US" sz="3200" dirty="0">
                <a:solidFill>
                  <a:schemeClr val="bg1"/>
                </a:solidFill>
              </a:rPr>
              <a:t>Unique Role of Management: The Duty to Act</a:t>
            </a:r>
          </a:p>
        </p:txBody>
      </p:sp>
      <p:sp>
        <p:nvSpPr>
          <p:cNvPr id="5" name="Footer Placeholder 2">
            <a:extLst>
              <a:ext uri="{FF2B5EF4-FFF2-40B4-BE49-F238E27FC236}">
                <a16:creationId xmlns:a16="http://schemas.microsoft.com/office/drawing/2014/main" id="{91664F8B-EE7A-408D-B4D3-40FAD1831678}"/>
              </a:ext>
            </a:extLst>
          </p:cNvPr>
          <p:cNvSpPr txBox="1">
            <a:spLocks/>
          </p:cNvSpPr>
          <p:nvPr/>
        </p:nvSpPr>
        <p:spPr>
          <a:xfrm>
            <a:off x="6858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bg1"/>
                </a:solidFill>
              </a:rPr>
              <a:t>Jackson Lewis P.C.  </a:t>
            </a:r>
            <a:endParaRPr lang="en-US" sz="1100" dirty="0">
              <a:solidFill>
                <a:schemeClr val="bg1"/>
              </a:solidFill>
            </a:endParaRPr>
          </a:p>
        </p:txBody>
      </p:sp>
      <p:sp>
        <p:nvSpPr>
          <p:cNvPr id="6" name="Slide Number Placeholder 4">
            <a:extLst>
              <a:ext uri="{FF2B5EF4-FFF2-40B4-BE49-F238E27FC236}">
                <a16:creationId xmlns:a16="http://schemas.microsoft.com/office/drawing/2014/main" id="{EE8CBD80-B35B-48C8-8832-FE157ED0EC25}"/>
              </a:ext>
            </a:extLst>
          </p:cNvPr>
          <p:cNvSpPr txBox="1">
            <a:spLocks/>
          </p:cNvSpPr>
          <p:nvPr/>
        </p:nvSpPr>
        <p:spPr>
          <a:xfrm>
            <a:off x="8759952" y="635508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07F7647-6CBB-4945-B48A-22BF8575EA14}" type="slidenum">
              <a:rPr lang="en-US" sz="1000" b="1" smtClean="0">
                <a:solidFill>
                  <a:schemeClr val="bg1"/>
                </a:solidFill>
                <a:latin typeface="Arial" panose="020B0604020202020204" pitchFamily="34" charset="0"/>
                <a:cs typeface="Arial" panose="020B0604020202020204" pitchFamily="34" charset="0"/>
              </a:rPr>
              <a:pPr algn="r">
                <a:defRPr/>
              </a:pPr>
              <a:t>29</a:t>
            </a:fld>
            <a:endParaRPr lang="en-U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68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8000"/>
              </a:lnSpc>
              <a:spcBef>
                <a:spcPts val="1200"/>
              </a:spcBef>
              <a:spcAft>
                <a:spcPts val="1200"/>
              </a:spcAft>
              <a:buNone/>
            </a:pPr>
            <a:r>
              <a:rPr lang="en-US" dirty="0"/>
              <a:t>The materials contained in this presentation were prepared by the law firm of Jackson Lewis P.C. for the participants’ reference in connection with education webinars presented by Jackson Lewis P.C. </a:t>
            </a:r>
          </a:p>
          <a:p>
            <a:pPr marL="0" indent="0">
              <a:lnSpc>
                <a:spcPct val="108000"/>
              </a:lnSpc>
              <a:spcBef>
                <a:spcPts val="1200"/>
              </a:spcBef>
              <a:spcAft>
                <a:spcPts val="1200"/>
              </a:spcAft>
              <a:buNone/>
            </a:pPr>
            <a:r>
              <a:rPr lang="en-US" dirty="0"/>
              <a:t>Attendees should consult with counsel before taking any actions and should not consider these materials or discussions about these materials to be legal or other advice.</a:t>
            </a:r>
          </a:p>
          <a:p>
            <a:endParaRPr lang="en-US" dirty="0"/>
          </a:p>
        </p:txBody>
      </p:sp>
      <p:sp>
        <p:nvSpPr>
          <p:cNvPr id="5" name="Title 4"/>
          <p:cNvSpPr>
            <a:spLocks noGrp="1"/>
          </p:cNvSpPr>
          <p:nvPr>
            <p:ph type="title"/>
          </p:nvPr>
        </p:nvSpPr>
        <p:spPr/>
        <p:txBody>
          <a:bodyPr/>
          <a:lstStyle/>
          <a:p>
            <a:r>
              <a:rPr lang="en-US" dirty="0"/>
              <a:t>Lawyerly Disclaimer</a:t>
            </a:r>
          </a:p>
        </p:txBody>
      </p:sp>
      <p:sp>
        <p:nvSpPr>
          <p:cNvPr id="6" name="Footer Placeholder 3">
            <a:extLst>
              <a:ext uri="{FF2B5EF4-FFF2-40B4-BE49-F238E27FC236}">
                <a16:creationId xmlns:a16="http://schemas.microsoft.com/office/drawing/2014/main" id="{0520044C-1904-44DC-B9D9-3E95D2886098}"/>
              </a:ext>
            </a:extLst>
          </p:cNvPr>
          <p:cNvSpPr>
            <a:spLocks noGrp="1"/>
          </p:cNvSpPr>
          <p:nvPr>
            <p:ph type="ftr" sz="quarter" idx="3"/>
          </p:nvPr>
        </p:nvSpPr>
        <p:spPr>
          <a:xfrm>
            <a:off x="685800" y="6356350"/>
            <a:ext cx="4114800" cy="365125"/>
          </a:xfrm>
        </p:spPr>
        <p:txBody>
          <a:bodyPr/>
          <a:lstStyle/>
          <a:p>
            <a:r>
              <a:rPr lang="en-US" b="1" dirty="0"/>
              <a:t>Jackson Lewis P.C.</a:t>
            </a:r>
          </a:p>
        </p:txBody>
      </p:sp>
      <p:sp>
        <p:nvSpPr>
          <p:cNvPr id="7" name="Slide Number Placeholder 4">
            <a:extLst>
              <a:ext uri="{FF2B5EF4-FFF2-40B4-BE49-F238E27FC236}">
                <a16:creationId xmlns:a16="http://schemas.microsoft.com/office/drawing/2014/main" id="{D9595F14-F903-49BD-83B3-5667450C3E2E}"/>
              </a:ext>
            </a:extLst>
          </p:cNvPr>
          <p:cNvSpPr>
            <a:spLocks noGrp="1"/>
          </p:cNvSpPr>
          <p:nvPr>
            <p:ph type="sldNum" sz="quarter" idx="4"/>
          </p:nvPr>
        </p:nvSpPr>
        <p:spPr>
          <a:xfrm>
            <a:off x="8759952" y="6355080"/>
            <a:ext cx="2743200" cy="365125"/>
          </a:xfrm>
        </p:spPr>
        <p:txBody>
          <a:bodyPr/>
          <a:lstStyle/>
          <a:p>
            <a:fld id="{407F7647-6CBB-4945-B48A-22BF8575EA14}" type="slidenum">
              <a:rPr lang="en-US" smtClean="0"/>
              <a:pPr/>
              <a:t>3</a:t>
            </a:fld>
            <a:endParaRPr lang="en-US" dirty="0"/>
          </a:p>
        </p:txBody>
      </p:sp>
    </p:spTree>
    <p:extLst>
      <p:ext uri="{BB962C8B-B14F-4D97-AF65-F5344CB8AC3E}">
        <p14:creationId xmlns:p14="http://schemas.microsoft.com/office/powerpoint/2010/main" val="40174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B592198-FB96-4DE0-A146-1039FD333771}"/>
              </a:ext>
            </a:extLst>
          </p:cNvPr>
          <p:cNvSpPr>
            <a:spLocks noGrp="1"/>
          </p:cNvSpPr>
          <p:nvPr>
            <p:ph idx="11"/>
          </p:nvPr>
        </p:nvSpPr>
        <p:spPr>
          <a:xfrm>
            <a:off x="685800" y="2698750"/>
            <a:ext cx="3416300" cy="762000"/>
          </a:xfrm>
        </p:spPr>
        <p:txBody>
          <a:bodyPr/>
          <a:lstStyle/>
          <a:p>
            <a:r>
              <a:rPr lang="en-US" sz="4000" dirty="0"/>
              <a:t>Supervisors</a:t>
            </a:r>
          </a:p>
        </p:txBody>
      </p:sp>
      <p:sp>
        <p:nvSpPr>
          <p:cNvPr id="3" name="Content Placeholder 2">
            <a:extLst>
              <a:ext uri="{FF2B5EF4-FFF2-40B4-BE49-F238E27FC236}">
                <a16:creationId xmlns:a16="http://schemas.microsoft.com/office/drawing/2014/main" id="{406A9EBD-8CA6-495D-8395-28721CB0E75E}"/>
              </a:ext>
            </a:extLst>
          </p:cNvPr>
          <p:cNvSpPr>
            <a:spLocks noGrp="1"/>
          </p:cNvSpPr>
          <p:nvPr>
            <p:ph idx="10"/>
          </p:nvPr>
        </p:nvSpPr>
        <p:spPr>
          <a:xfrm>
            <a:off x="4841748" y="1181100"/>
            <a:ext cx="6664452" cy="3797300"/>
          </a:xfrm>
        </p:spPr>
        <p:txBody>
          <a:bodyPr vert="horz" lIns="91440" tIns="45720" rIns="91440" bIns="45720" rtlCol="0">
            <a:noAutofit/>
          </a:bodyPr>
          <a:lstStyle/>
          <a:p>
            <a:pPr marL="463550">
              <a:lnSpc>
                <a:spcPct val="90000"/>
              </a:lnSpc>
            </a:pPr>
            <a:r>
              <a:rPr lang="en-US" dirty="0"/>
              <a:t>Supervisors must report any harassment that they observe or know of, even if no one objects to the harassment. This is true:</a:t>
            </a:r>
          </a:p>
          <a:p>
            <a:pPr marL="463550">
              <a:lnSpc>
                <a:spcPct val="90000"/>
              </a:lnSpc>
            </a:pPr>
            <a:endParaRPr lang="en-US" dirty="0"/>
          </a:p>
          <a:p>
            <a:pPr marL="914400" lvl="1">
              <a:lnSpc>
                <a:spcPct val="90000"/>
              </a:lnSpc>
            </a:pPr>
            <a:r>
              <a:rPr lang="en-US" sz="2400" dirty="0"/>
              <a:t>Even if the supervisor or manager thinks the conduct is trivial</a:t>
            </a:r>
          </a:p>
          <a:p>
            <a:pPr marL="914400" lvl="1">
              <a:lnSpc>
                <a:spcPct val="90000"/>
              </a:lnSpc>
            </a:pPr>
            <a:r>
              <a:rPr lang="en-US" sz="2400" dirty="0"/>
              <a:t>Even if the harassed individual asks that it not be reported</a:t>
            </a:r>
          </a:p>
        </p:txBody>
      </p:sp>
      <p:sp>
        <p:nvSpPr>
          <p:cNvPr id="7" name="Slide Number Placeholder 4">
            <a:extLst>
              <a:ext uri="{FF2B5EF4-FFF2-40B4-BE49-F238E27FC236}">
                <a16:creationId xmlns:a16="http://schemas.microsoft.com/office/drawing/2014/main" id="{94553066-BE8E-4CD0-AA33-D521D92AF8A7}"/>
              </a:ext>
            </a:extLst>
          </p:cNvPr>
          <p:cNvSpPr>
            <a:spLocks noGrp="1"/>
          </p:cNvSpPr>
          <p:nvPr>
            <p:ph type="sldNum" sz="quarter" idx="4"/>
          </p:nvPr>
        </p:nvSpPr>
        <p:spPr>
          <a:xfrm>
            <a:off x="8759952" y="6355080"/>
            <a:ext cx="2743200" cy="365125"/>
          </a:xfrm>
        </p:spPr>
        <p:txBody>
          <a:bodyPr/>
          <a:lstStyle/>
          <a:p>
            <a:fld id="{407F7647-6CBB-4945-B48A-22BF8575EA14}" type="slidenum">
              <a:rPr lang="en-US" smtClean="0"/>
              <a:pPr/>
              <a:t>30</a:t>
            </a:fld>
            <a:endParaRPr lang="en-US" dirty="0"/>
          </a:p>
        </p:txBody>
      </p:sp>
      <p:sp>
        <p:nvSpPr>
          <p:cNvPr id="5" name="Footer Placeholder 2">
            <a:extLst>
              <a:ext uri="{FF2B5EF4-FFF2-40B4-BE49-F238E27FC236}">
                <a16:creationId xmlns:a16="http://schemas.microsoft.com/office/drawing/2014/main" id="{60FA99C2-45BA-46BB-8A53-951E90F8B10B}"/>
              </a:ext>
            </a:extLst>
          </p:cNvPr>
          <p:cNvSpPr txBox="1">
            <a:spLocks/>
          </p:cNvSpPr>
          <p:nvPr/>
        </p:nvSpPr>
        <p:spPr>
          <a:xfrm>
            <a:off x="6858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t>Jackson Lewis P.C.  </a:t>
            </a:r>
            <a:endParaRPr lang="en-US" sz="1100" dirty="0"/>
          </a:p>
        </p:txBody>
      </p:sp>
    </p:spTree>
    <p:extLst>
      <p:ext uri="{BB962C8B-B14F-4D97-AF65-F5344CB8AC3E}">
        <p14:creationId xmlns:p14="http://schemas.microsoft.com/office/powerpoint/2010/main" val="339541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65A7-EB91-47A4-A204-0C57BDDB8D9E}"/>
              </a:ext>
            </a:extLst>
          </p:cNvPr>
          <p:cNvSpPr>
            <a:spLocks noGrp="1"/>
          </p:cNvSpPr>
          <p:nvPr>
            <p:ph type="title"/>
          </p:nvPr>
        </p:nvSpPr>
        <p:spPr/>
        <p:txBody>
          <a:bodyPr/>
          <a:lstStyle/>
          <a:p>
            <a:r>
              <a:rPr lang="en-US" dirty="0"/>
              <a:t>Standards for Liability Depend on Identity of Harasser/Perpetrator</a:t>
            </a:r>
          </a:p>
        </p:txBody>
      </p:sp>
      <p:sp>
        <p:nvSpPr>
          <p:cNvPr id="10" name="Slide Number Placeholder 4">
            <a:extLst>
              <a:ext uri="{FF2B5EF4-FFF2-40B4-BE49-F238E27FC236}">
                <a16:creationId xmlns:a16="http://schemas.microsoft.com/office/drawing/2014/main" id="{CF89F770-73E1-455F-AA27-A6CEDD32A1CA}"/>
              </a:ext>
            </a:extLst>
          </p:cNvPr>
          <p:cNvSpPr>
            <a:spLocks noGrp="1"/>
          </p:cNvSpPr>
          <p:nvPr>
            <p:ph type="sldNum" sz="quarter" idx="11"/>
          </p:nvPr>
        </p:nvSpPr>
        <p:spPr/>
        <p:txBody>
          <a:bodyPr/>
          <a:lstStyle/>
          <a:p>
            <a:fld id="{407F7647-6CBB-4945-B48A-22BF8575EA14}" type="slidenum">
              <a:rPr lang="en-US" smtClean="0"/>
              <a:pPr/>
              <a:t>31</a:t>
            </a:fld>
            <a:endParaRPr lang="en-US" dirty="0"/>
          </a:p>
        </p:txBody>
      </p:sp>
      <p:sp>
        <p:nvSpPr>
          <p:cNvPr id="3" name="Content Placeholder 2">
            <a:extLst>
              <a:ext uri="{FF2B5EF4-FFF2-40B4-BE49-F238E27FC236}">
                <a16:creationId xmlns:a16="http://schemas.microsoft.com/office/drawing/2014/main" id="{4E8E8946-8426-46C4-B960-60D672E0900E}"/>
              </a:ext>
            </a:extLst>
          </p:cNvPr>
          <p:cNvSpPr>
            <a:spLocks noGrp="1"/>
          </p:cNvSpPr>
          <p:nvPr>
            <p:ph sz="quarter" idx="12"/>
          </p:nvPr>
        </p:nvSpPr>
        <p:spPr>
          <a:xfrm>
            <a:off x="504751" y="2091063"/>
            <a:ext cx="5208198" cy="4876800"/>
          </a:xfrm>
        </p:spPr>
        <p:txBody>
          <a:bodyPr/>
          <a:lstStyle/>
          <a:p>
            <a:pPr marL="0" indent="0">
              <a:buNone/>
            </a:pPr>
            <a:r>
              <a:rPr lang="en-US" dirty="0"/>
              <a:t>Supervisor/Manager</a:t>
            </a:r>
          </a:p>
          <a:p>
            <a:pPr marL="0" indent="0">
              <a:buNone/>
            </a:pPr>
            <a:endParaRPr lang="en-US" dirty="0"/>
          </a:p>
          <a:p>
            <a:pPr marL="0" indent="0">
              <a:buNone/>
            </a:pPr>
            <a:r>
              <a:rPr lang="en-US" dirty="0"/>
              <a:t>Non-supervisory employees</a:t>
            </a:r>
          </a:p>
          <a:p>
            <a:pPr marL="0" indent="0">
              <a:buNone/>
            </a:pPr>
            <a:endParaRPr lang="en-US" dirty="0"/>
          </a:p>
          <a:p>
            <a:pPr marL="0" indent="0">
              <a:buNone/>
            </a:pPr>
            <a:r>
              <a:rPr lang="en-US" dirty="0"/>
              <a:t>Third parties (contractors, vendors, customers, clients, etc.)</a:t>
            </a:r>
          </a:p>
        </p:txBody>
      </p:sp>
      <p:sp>
        <p:nvSpPr>
          <p:cNvPr id="6" name="Content Placeholder 5">
            <a:extLst>
              <a:ext uri="{FF2B5EF4-FFF2-40B4-BE49-F238E27FC236}">
                <a16:creationId xmlns:a16="http://schemas.microsoft.com/office/drawing/2014/main" id="{5170BAFD-ECA3-418E-819E-55225D81C619}"/>
              </a:ext>
            </a:extLst>
          </p:cNvPr>
          <p:cNvSpPr>
            <a:spLocks noGrp="1"/>
          </p:cNvSpPr>
          <p:nvPr>
            <p:ph idx="4294967295"/>
          </p:nvPr>
        </p:nvSpPr>
        <p:spPr>
          <a:xfrm>
            <a:off x="7264941" y="2147953"/>
            <a:ext cx="5257800" cy="4351337"/>
          </a:xfrm>
        </p:spPr>
        <p:txBody>
          <a:bodyPr/>
          <a:lstStyle/>
          <a:p>
            <a:pPr marL="0" indent="0">
              <a:buNone/>
            </a:pPr>
            <a:r>
              <a:rPr lang="en-US" dirty="0"/>
              <a:t>Strict Liability</a:t>
            </a:r>
          </a:p>
          <a:p>
            <a:pPr marL="0" indent="0">
              <a:buNone/>
            </a:pPr>
            <a:endParaRPr lang="en-US" dirty="0"/>
          </a:p>
          <a:p>
            <a:pPr marL="0" indent="0">
              <a:buNone/>
            </a:pPr>
            <a:r>
              <a:rPr lang="en-US" dirty="0"/>
              <a:t>“Knew” or “should have known” </a:t>
            </a:r>
          </a:p>
          <a:p>
            <a:pPr marL="0" indent="0">
              <a:buNone/>
            </a:pPr>
            <a:endParaRPr lang="en-US" dirty="0"/>
          </a:p>
          <a:p>
            <a:pPr marL="0" indent="0">
              <a:buNone/>
            </a:pPr>
            <a:r>
              <a:rPr lang="en-US" dirty="0"/>
              <a:t>“Knew” or “should have known” </a:t>
            </a:r>
          </a:p>
          <a:p>
            <a:endParaRPr lang="en-US" dirty="0"/>
          </a:p>
        </p:txBody>
      </p:sp>
      <p:sp>
        <p:nvSpPr>
          <p:cNvPr id="7" name="Arrow: Right 6">
            <a:extLst>
              <a:ext uri="{FF2B5EF4-FFF2-40B4-BE49-F238E27FC236}">
                <a16:creationId xmlns:a16="http://schemas.microsoft.com/office/drawing/2014/main" id="{87268376-D3D4-4D80-BF65-FD30720852FE}"/>
              </a:ext>
            </a:extLst>
          </p:cNvPr>
          <p:cNvSpPr/>
          <p:nvPr/>
        </p:nvSpPr>
        <p:spPr>
          <a:xfrm>
            <a:off x="5497038" y="2147953"/>
            <a:ext cx="1132113" cy="279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C54680C-BB60-48A9-BB99-5D8AB8B56BEF}"/>
              </a:ext>
            </a:extLst>
          </p:cNvPr>
          <p:cNvPicPr>
            <a:picLocks noChangeAspect="1"/>
          </p:cNvPicPr>
          <p:nvPr/>
        </p:nvPicPr>
        <p:blipFill>
          <a:blip r:embed="rId3"/>
          <a:stretch>
            <a:fillRect/>
          </a:stretch>
        </p:blipFill>
        <p:spPr>
          <a:xfrm>
            <a:off x="5536380" y="3139431"/>
            <a:ext cx="1152244" cy="317019"/>
          </a:xfrm>
          <a:prstGeom prst="rect">
            <a:avLst/>
          </a:prstGeom>
        </p:spPr>
      </p:pic>
      <p:pic>
        <p:nvPicPr>
          <p:cNvPr id="9" name="Picture 8">
            <a:extLst>
              <a:ext uri="{FF2B5EF4-FFF2-40B4-BE49-F238E27FC236}">
                <a16:creationId xmlns:a16="http://schemas.microsoft.com/office/drawing/2014/main" id="{93A07B49-43C4-4F59-92F3-7438B82198D0}"/>
              </a:ext>
            </a:extLst>
          </p:cNvPr>
          <p:cNvPicPr>
            <a:picLocks noChangeAspect="1"/>
          </p:cNvPicPr>
          <p:nvPr/>
        </p:nvPicPr>
        <p:blipFill>
          <a:blip r:embed="rId3"/>
          <a:stretch>
            <a:fillRect/>
          </a:stretch>
        </p:blipFill>
        <p:spPr>
          <a:xfrm>
            <a:off x="5589878" y="4197529"/>
            <a:ext cx="1152244" cy="317019"/>
          </a:xfrm>
          <a:prstGeom prst="rect">
            <a:avLst/>
          </a:prstGeom>
        </p:spPr>
      </p:pic>
      <p:sp>
        <p:nvSpPr>
          <p:cNvPr id="11" name="Footer Placeholder 2">
            <a:extLst>
              <a:ext uri="{FF2B5EF4-FFF2-40B4-BE49-F238E27FC236}">
                <a16:creationId xmlns:a16="http://schemas.microsoft.com/office/drawing/2014/main" id="{8928C484-1D02-48F7-A2E0-D42CBEDF7DA6}"/>
              </a:ext>
            </a:extLst>
          </p:cNvPr>
          <p:cNvSpPr txBox="1">
            <a:spLocks/>
          </p:cNvSpPr>
          <p:nvPr/>
        </p:nvSpPr>
        <p:spPr>
          <a:xfrm>
            <a:off x="6858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accent1"/>
                </a:solidFill>
              </a:rPr>
              <a:t>Jackson Lewis P.C.  </a:t>
            </a:r>
            <a:endParaRPr lang="en-US" sz="1100" dirty="0">
              <a:solidFill>
                <a:schemeClr val="accent1"/>
              </a:solidFill>
            </a:endParaRPr>
          </a:p>
        </p:txBody>
      </p:sp>
    </p:spTree>
    <p:extLst>
      <p:ext uri="{BB962C8B-B14F-4D97-AF65-F5344CB8AC3E}">
        <p14:creationId xmlns:p14="http://schemas.microsoft.com/office/powerpoint/2010/main" val="441059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2C2FC3-6658-4F68-9600-0B56711FE53E}"/>
              </a:ext>
            </a:extLst>
          </p:cNvPr>
          <p:cNvSpPr>
            <a:spLocks noGrp="1"/>
          </p:cNvSpPr>
          <p:nvPr>
            <p:ph idx="1"/>
          </p:nvPr>
        </p:nvSpPr>
        <p:spPr/>
        <p:txBody>
          <a:bodyPr/>
          <a:lstStyle/>
          <a:p>
            <a:endParaRPr lang="en-US" sz="2000" dirty="0"/>
          </a:p>
          <a:p>
            <a:pPr marL="0" lvl="0" indent="0">
              <a:buClrTx/>
              <a:buNone/>
            </a:pPr>
            <a:r>
              <a:rPr lang="en-US" sz="2800" b="1" dirty="0">
                <a:solidFill>
                  <a:srgbClr val="3B1365"/>
                </a:solidFill>
              </a:rPr>
              <a:t>1.  Train on your EEO policy.</a:t>
            </a:r>
          </a:p>
          <a:p>
            <a:pPr marL="0" lvl="0" indent="0">
              <a:buClrTx/>
              <a:buNone/>
            </a:pPr>
            <a:r>
              <a:rPr lang="en-US" sz="2800" b="1" dirty="0">
                <a:solidFill>
                  <a:srgbClr val="3B1365"/>
                </a:solidFill>
              </a:rPr>
              <a:t>2.  Teach supervisors that it is their duty to say something if they see something.</a:t>
            </a:r>
          </a:p>
          <a:p>
            <a:pPr marL="0" lvl="0" indent="0">
              <a:buClrTx/>
              <a:buNone/>
            </a:pPr>
            <a:r>
              <a:rPr lang="en-US" sz="2800" b="1" dirty="0">
                <a:solidFill>
                  <a:srgbClr val="3B1365"/>
                </a:solidFill>
              </a:rPr>
              <a:t>3.   Investigate reports of harassment or discrimination.</a:t>
            </a:r>
          </a:p>
          <a:p>
            <a:pPr marL="0" lvl="0" indent="0">
              <a:buClrTx/>
              <a:buNone/>
            </a:pPr>
            <a:r>
              <a:rPr lang="en-US" sz="2800" b="1" dirty="0">
                <a:solidFill>
                  <a:srgbClr val="3B1365"/>
                </a:solidFill>
              </a:rPr>
              <a:t>4.   Appropriate action (</a:t>
            </a:r>
            <a:r>
              <a:rPr lang="en-US" sz="2800" b="1" i="1" dirty="0">
                <a:solidFill>
                  <a:srgbClr val="3B1365"/>
                </a:solidFill>
              </a:rPr>
              <a:t>e.g., </a:t>
            </a:r>
            <a:r>
              <a:rPr lang="en-US" sz="2800" b="1" dirty="0">
                <a:solidFill>
                  <a:srgbClr val="3B1365"/>
                </a:solidFill>
              </a:rPr>
              <a:t>suspension, demotion, counseling, training, termination).</a:t>
            </a:r>
          </a:p>
          <a:p>
            <a:pPr marL="0" lvl="0" indent="0">
              <a:buClrTx/>
              <a:buNone/>
            </a:pPr>
            <a:r>
              <a:rPr lang="en-US" sz="2800" b="1" dirty="0">
                <a:solidFill>
                  <a:srgbClr val="3B1365"/>
                </a:solidFill>
              </a:rPr>
              <a:t>5.   Retaliation is Prohibited!</a:t>
            </a:r>
          </a:p>
        </p:txBody>
      </p:sp>
      <p:sp>
        <p:nvSpPr>
          <p:cNvPr id="3" name="Footer Placeholder 2">
            <a:extLst>
              <a:ext uri="{FF2B5EF4-FFF2-40B4-BE49-F238E27FC236}">
                <a16:creationId xmlns:a16="http://schemas.microsoft.com/office/drawing/2014/main" id="{46B27EA9-B887-4E10-97E5-BE14A4EC52EF}"/>
              </a:ext>
            </a:extLst>
          </p:cNvPr>
          <p:cNvSpPr>
            <a:spLocks noGrp="1"/>
          </p:cNvSpPr>
          <p:nvPr>
            <p:ph type="ftr" sz="quarter" idx="3"/>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8D50EE95-E636-4482-A7BD-5B4AA99A4380}"/>
              </a:ext>
            </a:extLst>
          </p:cNvPr>
          <p:cNvSpPr>
            <a:spLocks noGrp="1"/>
          </p:cNvSpPr>
          <p:nvPr>
            <p:ph type="sldNum" sz="quarter" idx="4"/>
          </p:nvPr>
        </p:nvSpPr>
        <p:spPr/>
        <p:txBody>
          <a:bodyPr/>
          <a:lstStyle/>
          <a:p>
            <a:fld id="{407F7647-6CBB-4945-B48A-22BF8575EA14}" type="slidenum">
              <a:rPr lang="en-US" smtClean="0"/>
              <a:pPr/>
              <a:t>32</a:t>
            </a:fld>
            <a:endParaRPr lang="en-US" dirty="0"/>
          </a:p>
        </p:txBody>
      </p:sp>
      <p:sp>
        <p:nvSpPr>
          <p:cNvPr id="5" name="Title 4">
            <a:extLst>
              <a:ext uri="{FF2B5EF4-FFF2-40B4-BE49-F238E27FC236}">
                <a16:creationId xmlns:a16="http://schemas.microsoft.com/office/drawing/2014/main" id="{7BBDA1EC-DA63-4072-9DC2-A185F2574595}"/>
              </a:ext>
            </a:extLst>
          </p:cNvPr>
          <p:cNvSpPr>
            <a:spLocks noGrp="1"/>
          </p:cNvSpPr>
          <p:nvPr>
            <p:ph type="title"/>
          </p:nvPr>
        </p:nvSpPr>
        <p:spPr/>
        <p:txBody>
          <a:bodyPr/>
          <a:lstStyle/>
          <a:p>
            <a:r>
              <a:rPr lang="en-US" dirty="0"/>
              <a:t>Steps to take to Comply with EEO Expectations</a:t>
            </a:r>
          </a:p>
        </p:txBody>
      </p:sp>
    </p:spTree>
    <p:extLst>
      <p:ext uri="{BB962C8B-B14F-4D97-AF65-F5344CB8AC3E}">
        <p14:creationId xmlns:p14="http://schemas.microsoft.com/office/powerpoint/2010/main" val="3007131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5792A973-9E50-48BC-B4FA-F1CFD9B1C4EB}"/>
              </a:ext>
            </a:extLst>
          </p:cNvPr>
          <p:cNvSpPr>
            <a:spLocks noGrp="1"/>
          </p:cNvSpPr>
          <p:nvPr>
            <p:ph type="title"/>
          </p:nvPr>
        </p:nvSpPr>
        <p:spPr>
          <a:xfrm>
            <a:off x="749807" y="3054096"/>
            <a:ext cx="10304879" cy="777240"/>
          </a:xfrm>
        </p:spPr>
        <p:txBody>
          <a:bodyPr>
            <a:normAutofit fontScale="90000"/>
          </a:bodyPr>
          <a:lstStyle/>
          <a:p>
            <a:br>
              <a:rPr lang="en-US" sz="3600" dirty="0"/>
            </a:br>
            <a:r>
              <a:rPr lang="en-US" sz="6000" dirty="0"/>
              <a:t>Straggler Issues</a:t>
            </a:r>
            <a:endParaRPr lang="en-US" dirty="0"/>
          </a:p>
        </p:txBody>
      </p:sp>
      <p:sp>
        <p:nvSpPr>
          <p:cNvPr id="3" name="Footer Placeholder 2">
            <a:extLst>
              <a:ext uri="{FF2B5EF4-FFF2-40B4-BE49-F238E27FC236}">
                <a16:creationId xmlns:a16="http://schemas.microsoft.com/office/drawing/2014/main" id="{04C319E5-0768-48F6-839F-80BDA9825FD3}"/>
              </a:ext>
            </a:extLst>
          </p:cNvPr>
          <p:cNvSpPr>
            <a:spLocks noGrp="1"/>
          </p:cNvSpPr>
          <p:nvPr>
            <p:ph type="ftr" sz="quarter" idx="4294967295"/>
          </p:nvPr>
        </p:nvSpPr>
        <p:spPr>
          <a:xfrm>
            <a:off x="749806" y="6356350"/>
            <a:ext cx="3364993" cy="365125"/>
          </a:xfrm>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80A8A09A-03A4-4A66-BD14-929E15419E1B}"/>
              </a:ext>
            </a:extLst>
          </p:cNvPr>
          <p:cNvSpPr>
            <a:spLocks noGrp="1"/>
          </p:cNvSpPr>
          <p:nvPr>
            <p:ph type="sldNum" sz="quarter" idx="4294967295"/>
          </p:nvPr>
        </p:nvSpPr>
        <p:spPr>
          <a:xfrm>
            <a:off x="9448800" y="6354763"/>
            <a:ext cx="1993394" cy="365125"/>
          </a:xfrm>
        </p:spPr>
        <p:txBody>
          <a:bodyPr/>
          <a:lstStyle/>
          <a:p>
            <a:fld id="{407F7647-6CBB-4945-B48A-22BF8575EA14}" type="slidenum">
              <a:rPr lang="en-US" smtClean="0"/>
              <a:pPr/>
              <a:t>33</a:t>
            </a:fld>
            <a:endParaRPr lang="en-US" dirty="0"/>
          </a:p>
        </p:txBody>
      </p:sp>
    </p:spTree>
    <p:extLst>
      <p:ext uri="{BB962C8B-B14F-4D97-AF65-F5344CB8AC3E}">
        <p14:creationId xmlns:p14="http://schemas.microsoft.com/office/powerpoint/2010/main" val="1379360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CC4BDB-5B81-4023-B967-7DF04BC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3"/>
          </p:nvPr>
        </p:nvSpPr>
        <p:spPr>
          <a:xfrm>
            <a:off x="685800" y="6355501"/>
            <a:ext cx="34290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1" i="0" u="none" strike="noStrike" kern="1200" cap="none" spc="0" normalizeH="0" baseline="0" noProof="0" dirty="0">
                <a:ln>
                  <a:noFill/>
                </a:ln>
                <a:effectLst/>
                <a:uLnTx/>
                <a:uFillTx/>
                <a:latin typeface="+mn-lt"/>
                <a:ea typeface="+mn-ea"/>
                <a:cs typeface="+mn-cs"/>
              </a:rPr>
              <a:t>Jackson Lewis P.C</a:t>
            </a:r>
            <a:r>
              <a:rPr kumimoji="0" lang="en-US" b="1" i="0" u="none" strike="noStrike" kern="1200" cap="none" spc="0" normalizeH="0" baseline="0" noProof="0" dirty="0">
                <a:ln>
                  <a:noFill/>
                </a:ln>
                <a:solidFill>
                  <a:schemeClr val="tx1"/>
                </a:solidFill>
                <a:effectLst/>
                <a:uLnTx/>
                <a:uFillTx/>
                <a:latin typeface="+mn-lt"/>
                <a:ea typeface="+mn-ea"/>
                <a:cs typeface="+mn-cs"/>
              </a:rPr>
              <a:t>.  </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07F7647-6CBB-4945-B48A-22BF8575EA14}" type="slidenum">
              <a:rPr kumimoji="0" lang="en-US" b="1" i="0" u="none" strike="noStrike" cap="none" spc="0" normalizeH="0" baseline="0" noProof="0" smtClean="0">
                <a:ln>
                  <a:noFill/>
                </a:ln>
                <a:effectLst/>
                <a:uLnTx/>
                <a:uFillTx/>
                <a:latin typeface="+mn-lt"/>
                <a:cs typeface="+mn-cs"/>
              </a:rPr>
              <a:pPr marR="0" lvl="0" indent="0" fontAlgn="auto">
                <a:spcBef>
                  <a:spcPts val="0"/>
                </a:spcBef>
                <a:spcAft>
                  <a:spcPts val="600"/>
                </a:spcAft>
                <a:buClrTx/>
                <a:buSzTx/>
                <a:buFontTx/>
                <a:buNone/>
                <a:tabLst/>
                <a:defRPr/>
              </a:pPr>
              <a:t>34</a:t>
            </a:fld>
            <a:endParaRPr kumimoji="0" lang="en-US" b="1" i="0" u="none" strike="noStrike" cap="none" spc="0" normalizeH="0" baseline="0" noProof="0" dirty="0">
              <a:ln>
                <a:noFill/>
              </a:ln>
              <a:effectLst/>
              <a:uLnTx/>
              <a:uFillTx/>
              <a:latin typeface="+mn-lt"/>
              <a:cs typeface="+mn-cs"/>
            </a:endParaRPr>
          </a:p>
        </p:txBody>
      </p:sp>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p:txBody>
          <a:bodyPr/>
          <a:lstStyle/>
          <a:p>
            <a:r>
              <a:rPr lang="en-US" dirty="0"/>
              <a:t>When Is FMLA Leave Available for COVID-19 Reasons?</a:t>
            </a:r>
          </a:p>
        </p:txBody>
      </p:sp>
      <p:graphicFrame>
        <p:nvGraphicFramePr>
          <p:cNvPr id="2" name="Content Placeholder 1">
            <a:extLst>
              <a:ext uri="{FF2B5EF4-FFF2-40B4-BE49-F238E27FC236}">
                <a16:creationId xmlns:a16="http://schemas.microsoft.com/office/drawing/2014/main" id="{C070D28C-5DFA-434C-940A-F40C9332A189}"/>
              </a:ext>
            </a:extLst>
          </p:cNvPr>
          <p:cNvGraphicFramePr>
            <a:graphicFrameLocks noGrp="1"/>
          </p:cNvGraphicFramePr>
          <p:nvPr>
            <p:ph idx="1"/>
            <p:extLst>
              <p:ext uri="{D42A27DB-BD31-4B8C-83A1-F6EECF244321}">
                <p14:modId xmlns:p14="http://schemas.microsoft.com/office/powerpoint/2010/main" val="3029514487"/>
              </p:ext>
            </p:extLst>
          </p:nvPr>
        </p:nvGraphicFramePr>
        <p:xfrm>
          <a:off x="685800" y="1543987"/>
          <a:ext cx="10817352" cy="4674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252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rPr>
              <a:t>Jackson Lewis P.C.  </a:t>
            </a:r>
            <a:endParaRPr kumimoji="0" lang="en-US" sz="1000" b="0"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F7647-6CBB-4945-B48A-22BF8575EA14}" type="slidenum">
              <a:rPr kumimoji="0" lang="en-US" sz="1000" b="1" i="0" u="none" strike="noStrike" kern="1200" cap="none" spc="0" normalizeH="0" baseline="0" noProof="0" smtClean="0">
                <a:ln>
                  <a:noFill/>
                </a:ln>
                <a:solidFill>
                  <a:srgbClr val="3B136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p:txBody>
          <a:bodyPr/>
          <a:lstStyle/>
          <a:p>
            <a:r>
              <a:rPr lang="en-US" dirty="0"/>
              <a:t>What You Should Know about the FFCRA</a:t>
            </a:r>
          </a:p>
        </p:txBody>
      </p:sp>
      <p:pic>
        <p:nvPicPr>
          <p:cNvPr id="7" name="Picture 6" descr="A close up&#10;&#10;Description automatically generated">
            <a:extLst>
              <a:ext uri="{FF2B5EF4-FFF2-40B4-BE49-F238E27FC236}">
                <a16:creationId xmlns:a16="http://schemas.microsoft.com/office/drawing/2014/main" id="{52678E59-1D7D-454A-9295-6F243F0C41B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36" r="394" b="-2"/>
          <a:stretch/>
        </p:blipFill>
        <p:spPr>
          <a:xfrm>
            <a:off x="8301933" y="1980221"/>
            <a:ext cx="3659237" cy="3589798"/>
          </a:xfrm>
          <a:prstGeom prst="ellipse">
            <a:avLst/>
          </a:prstGeom>
          <a:ln>
            <a:noFill/>
          </a:ln>
          <a:effectLst>
            <a:softEdge rad="112500"/>
          </a:effectLst>
        </p:spPr>
      </p:pic>
      <p:sp>
        <p:nvSpPr>
          <p:cNvPr id="6" name="Content Placeholder 5">
            <a:extLst>
              <a:ext uri="{FF2B5EF4-FFF2-40B4-BE49-F238E27FC236}">
                <a16:creationId xmlns:a16="http://schemas.microsoft.com/office/drawing/2014/main" id="{47F99824-9B43-491E-8E83-CF8C1336F917}"/>
              </a:ext>
            </a:extLst>
          </p:cNvPr>
          <p:cNvSpPr>
            <a:spLocks noGrp="1"/>
          </p:cNvSpPr>
          <p:nvPr>
            <p:ph idx="1"/>
          </p:nvPr>
        </p:nvSpPr>
        <p:spPr>
          <a:xfrm>
            <a:off x="685802" y="1543849"/>
            <a:ext cx="7616131" cy="4463813"/>
          </a:xfrm>
          <a:noFill/>
        </p:spPr>
        <p:txBody>
          <a:bodyPr>
            <a:normAutofit fontScale="85000" lnSpcReduction="10000"/>
          </a:bodyPr>
          <a:lstStyle/>
          <a:p>
            <a:pPr>
              <a:lnSpc>
                <a:spcPct val="110000"/>
              </a:lnSpc>
              <a:spcBef>
                <a:spcPts val="0"/>
              </a:spcBef>
              <a:spcAft>
                <a:spcPts val="600"/>
              </a:spcAft>
            </a:pPr>
            <a:r>
              <a:rPr lang="en-US" dirty="0"/>
              <a:t>Families First Coronavirus Response Act created two new paid leave requirements for employers with 500 or fewer employees: </a:t>
            </a:r>
          </a:p>
          <a:p>
            <a:pPr lvl="1">
              <a:lnSpc>
                <a:spcPct val="110000"/>
              </a:lnSpc>
              <a:spcBef>
                <a:spcPts val="0"/>
              </a:spcBef>
              <a:spcAft>
                <a:spcPts val="600"/>
              </a:spcAft>
            </a:pPr>
            <a:r>
              <a:rPr lang="en-US" dirty="0"/>
              <a:t>80 hours Emergency Paid Sick Leave for COVID-related reasons </a:t>
            </a:r>
          </a:p>
          <a:p>
            <a:pPr lvl="1">
              <a:lnSpc>
                <a:spcPct val="110000"/>
              </a:lnSpc>
              <a:spcBef>
                <a:spcPts val="0"/>
              </a:spcBef>
              <a:spcAft>
                <a:spcPts val="600"/>
              </a:spcAft>
            </a:pPr>
            <a:r>
              <a:rPr lang="en-US" dirty="0"/>
              <a:t>10 weeks paid Emergency Family and Medical Leave when school closed or childcare provider unavailable</a:t>
            </a:r>
          </a:p>
          <a:p>
            <a:pPr>
              <a:lnSpc>
                <a:spcPct val="120000"/>
              </a:lnSpc>
              <a:spcBef>
                <a:spcPts val="600"/>
              </a:spcBef>
              <a:spcAft>
                <a:spcPts val="600"/>
              </a:spcAft>
            </a:pPr>
            <a:r>
              <a:rPr lang="en-US" dirty="0"/>
              <a:t>Employers can claim a refundable tax credit equal to 100% of the qualified leave provided to eligible employees</a:t>
            </a:r>
          </a:p>
          <a:p>
            <a:pPr>
              <a:lnSpc>
                <a:spcPct val="120000"/>
              </a:lnSpc>
              <a:spcBef>
                <a:spcPts val="600"/>
              </a:spcBef>
              <a:spcAft>
                <a:spcPts val="600"/>
              </a:spcAft>
            </a:pPr>
            <a:r>
              <a:rPr lang="en-US" dirty="0"/>
              <a:t>Expired December 31, 2020, </a:t>
            </a:r>
            <a:r>
              <a:rPr lang="en-US" u="sng" dirty="0">
                <a:solidFill>
                  <a:srgbClr val="C00000"/>
                </a:solidFill>
              </a:rPr>
              <a:t>but</a:t>
            </a:r>
            <a:r>
              <a:rPr lang="en-US" dirty="0"/>
              <a:t> covered employers may continue providing leave </a:t>
            </a:r>
            <a:r>
              <a:rPr lang="en-US" dirty="0">
                <a:solidFill>
                  <a:srgbClr val="C00000"/>
                </a:solidFill>
              </a:rPr>
              <a:t>voluntarily</a:t>
            </a:r>
            <a:r>
              <a:rPr lang="en-US" dirty="0"/>
              <a:t> through March 31, 2021 and take the tax credit</a:t>
            </a:r>
          </a:p>
          <a:p>
            <a:pPr>
              <a:lnSpc>
                <a:spcPct val="110000"/>
              </a:lnSpc>
              <a:spcBef>
                <a:spcPts val="600"/>
              </a:spcBef>
              <a:spcAft>
                <a:spcPts val="600"/>
              </a:spcAft>
            </a:pPr>
            <a:r>
              <a:rPr lang="en-US" dirty="0"/>
              <a:t>No new leave entitlements – just additional time to use up leave amounts</a:t>
            </a:r>
          </a:p>
          <a:p>
            <a:pPr>
              <a:lnSpc>
                <a:spcPct val="100000"/>
              </a:lnSpc>
              <a:spcBef>
                <a:spcPts val="0"/>
              </a:spcBef>
              <a:spcAft>
                <a:spcPts val="600"/>
              </a:spcAft>
            </a:pPr>
            <a:endParaRPr lang="en-US" dirty="0"/>
          </a:p>
        </p:txBody>
      </p:sp>
    </p:spTree>
    <p:extLst>
      <p:ext uri="{BB962C8B-B14F-4D97-AF65-F5344CB8AC3E}">
        <p14:creationId xmlns:p14="http://schemas.microsoft.com/office/powerpoint/2010/main" val="4108082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45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p:txBody>
          <a:bodyPr/>
          <a:lstStyle/>
          <a:p>
            <a:r>
              <a:rPr lang="en-US" dirty="0"/>
              <a:t>COVID-19 Vaccinations</a:t>
            </a:r>
          </a:p>
        </p:txBody>
      </p:sp>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4294967295"/>
          </p:nvPr>
        </p:nvSpPr>
        <p:spPr>
          <a:xfrm>
            <a:off x="749808" y="6356350"/>
            <a:ext cx="3364992" cy="365125"/>
          </a:xfrm>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294967295"/>
          </p:nvPr>
        </p:nvSpPr>
        <p:spPr>
          <a:xfrm>
            <a:off x="9448800" y="6354763"/>
            <a:ext cx="1993392" cy="365125"/>
          </a:xfrm>
        </p:spPr>
        <p:txBody>
          <a:bodyPr/>
          <a:lstStyle/>
          <a:p>
            <a:fld id="{407F7647-6CBB-4945-B48A-22BF8575EA14}" type="slidenum">
              <a:rPr lang="en-US" smtClean="0"/>
              <a:pPr/>
              <a:t>4</a:t>
            </a:fld>
            <a:endParaRPr lang="en-US" dirty="0"/>
          </a:p>
        </p:txBody>
      </p:sp>
    </p:spTree>
    <p:extLst>
      <p:ext uri="{BB962C8B-B14F-4D97-AF65-F5344CB8AC3E}">
        <p14:creationId xmlns:p14="http://schemas.microsoft.com/office/powerpoint/2010/main" val="400060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3466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A101DEE-D7AC-48BC-B845-59DB896A2EE2}"/>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br>
              <a:rPr lang="en-US" sz="3700" dirty="0">
                <a:solidFill>
                  <a:srgbClr val="FFFFFF"/>
                </a:solidFill>
                <a:latin typeface="+mj-lt"/>
                <a:cs typeface="+mj-cs"/>
              </a:rPr>
            </a:br>
            <a:r>
              <a:rPr lang="en-US" sz="3700" dirty="0">
                <a:solidFill>
                  <a:srgbClr val="FFFFFF"/>
                </a:solidFill>
                <a:latin typeface="+mj-lt"/>
                <a:cs typeface="+mj-cs"/>
              </a:rPr>
              <a:t>What You Should Know about Vaccination Mandates</a:t>
            </a:r>
          </a:p>
        </p:txBody>
      </p:sp>
      <p:pic>
        <p:nvPicPr>
          <p:cNvPr id="7" name="Picture 6" descr="A picture containing beverage, drinking water&#10;&#10;Description automatically generated">
            <a:extLst>
              <a:ext uri="{FF2B5EF4-FFF2-40B4-BE49-F238E27FC236}">
                <a16:creationId xmlns:a16="http://schemas.microsoft.com/office/drawing/2014/main" id="{8AD58B73-3101-4D3D-BC1F-2E200FA074C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197" r="1" b="1"/>
          <a:stretch/>
        </p:blipFill>
        <p:spPr>
          <a:xfrm>
            <a:off x="327547" y="321733"/>
            <a:ext cx="7058306" cy="4107392"/>
          </a:xfrm>
          <a:prstGeom prst="rect">
            <a:avLst/>
          </a:prstGeom>
          <a:scene3d>
            <a:camera prst="orthographicFront"/>
            <a:lightRig rig="contrasting" dir="t">
              <a:rot lat="0" lon="0" rev="3000000"/>
            </a:lightRig>
          </a:scene3d>
          <a:sp3d contourW="7620">
            <a:bevelT w="95250" h="31750"/>
            <a:contourClr>
              <a:srgbClr val="333333"/>
            </a:contourClr>
          </a:sp3d>
        </p:spPr>
      </p:pic>
      <p:sp>
        <p:nvSpPr>
          <p:cNvPr id="3" name="Footer Placeholder 2">
            <a:extLst>
              <a:ext uri="{FF2B5EF4-FFF2-40B4-BE49-F238E27FC236}">
                <a16:creationId xmlns:a16="http://schemas.microsoft.com/office/drawing/2014/main" id="{EB655A71-C37A-45BA-A0EC-EAAE938F70C8}"/>
              </a:ext>
            </a:extLst>
          </p:cNvPr>
          <p:cNvSpPr>
            <a:spLocks noGrp="1"/>
          </p:cNvSpPr>
          <p:nvPr>
            <p:ph type="ftr" sz="quarter" idx="3"/>
          </p:nvPr>
        </p:nvSpPr>
        <p:spPr>
          <a:xfrm>
            <a:off x="524256" y="6535157"/>
            <a:ext cx="6594189"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Arial" panose="020B0604020202020204" pitchFamily="34" charset="0"/>
              </a:rPr>
              <a:t>Jackson Lewis P.C.  </a:t>
            </a: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046F463F-D56C-4F79-82E0-ADD1B8EF96EA}"/>
              </a:ext>
            </a:extLst>
          </p:cNvPr>
          <p:cNvSpPr>
            <a:spLocks noGrp="1"/>
          </p:cNvSpPr>
          <p:nvPr>
            <p:ph idx="1"/>
          </p:nvPr>
        </p:nvSpPr>
        <p:spPr>
          <a:xfrm>
            <a:off x="8029319" y="917725"/>
            <a:ext cx="3424739" cy="4852362"/>
          </a:xfrm>
        </p:spPr>
        <p:txBody>
          <a:bodyPr vert="horz" lIns="91440" tIns="45720" rIns="91440" bIns="45720" rtlCol="0" anchor="ctr">
            <a:normAutofit fontScale="92500" lnSpcReduction="10000"/>
          </a:bodyPr>
          <a:lstStyle/>
          <a:p>
            <a:endParaRPr lang="en-US" sz="2000" dirty="0">
              <a:solidFill>
                <a:srgbClr val="FFFFFF"/>
              </a:solidFill>
              <a:latin typeface="+mn-lt"/>
              <a:cs typeface="+mn-cs"/>
            </a:endParaRPr>
          </a:p>
          <a:p>
            <a:r>
              <a:rPr lang="en-US" sz="2000" dirty="0">
                <a:solidFill>
                  <a:srgbClr val="FFFFFF"/>
                </a:solidFill>
                <a:latin typeface="+mn-lt"/>
                <a:cs typeface="+mn-cs"/>
              </a:rPr>
              <a:t>Denver has mandated through a public health order that city employees, high risk occupations and high-risk settings be fully vaccinated by September 30</a:t>
            </a:r>
            <a:r>
              <a:rPr lang="en-US" sz="2000" baseline="30000" dirty="0">
                <a:solidFill>
                  <a:srgbClr val="FFFFFF"/>
                </a:solidFill>
                <a:latin typeface="+mn-lt"/>
                <a:cs typeface="+mn-cs"/>
              </a:rPr>
              <a:t>th</a:t>
            </a:r>
            <a:r>
              <a:rPr lang="en-US" sz="2000" dirty="0">
                <a:solidFill>
                  <a:srgbClr val="FFFFFF"/>
                </a:solidFill>
                <a:latin typeface="+mn-lt"/>
                <a:cs typeface="+mn-cs"/>
              </a:rPr>
              <a:t>.  </a:t>
            </a:r>
          </a:p>
          <a:p>
            <a:r>
              <a:rPr lang="en-US" sz="2000" dirty="0">
                <a:solidFill>
                  <a:srgbClr val="FFFFFF"/>
                </a:solidFill>
                <a:latin typeface="+mn-lt"/>
                <a:cs typeface="+mn-cs"/>
              </a:rPr>
              <a:t>Colorado Board of Health order mandated vaccines for all employees of entities licensed by the Board of Health by October 31</a:t>
            </a:r>
            <a:r>
              <a:rPr lang="en-US" sz="2000" baseline="30000" dirty="0">
                <a:solidFill>
                  <a:srgbClr val="FFFFFF"/>
                </a:solidFill>
                <a:latin typeface="+mn-lt"/>
                <a:cs typeface="+mn-cs"/>
              </a:rPr>
              <a:t>st</a:t>
            </a:r>
            <a:r>
              <a:rPr lang="en-US" sz="2000" dirty="0">
                <a:solidFill>
                  <a:srgbClr val="FFFFFF"/>
                </a:solidFill>
                <a:latin typeface="+mn-lt"/>
                <a:cs typeface="+mn-cs"/>
              </a:rPr>
              <a:t>. </a:t>
            </a:r>
          </a:p>
          <a:p>
            <a:r>
              <a:rPr lang="en-US" sz="2000" dirty="0">
                <a:solidFill>
                  <a:srgbClr val="FFFFFF"/>
                </a:solidFill>
                <a:latin typeface="+mn-lt"/>
                <a:cs typeface="+mn-cs"/>
              </a:rPr>
              <a:t>Biden’s executive order that OSHA require employers with 100 or more employees mandate vaccines or weekly testing. </a:t>
            </a:r>
          </a:p>
        </p:txBody>
      </p:sp>
      <p:sp>
        <p:nvSpPr>
          <p:cNvPr id="4" name="Slide Number Placeholder 3">
            <a:extLst>
              <a:ext uri="{FF2B5EF4-FFF2-40B4-BE49-F238E27FC236}">
                <a16:creationId xmlns:a16="http://schemas.microsoft.com/office/drawing/2014/main" id="{6D12C2FD-BA64-405E-8537-31357CAC9770}"/>
              </a:ext>
            </a:extLst>
          </p:cNvPr>
          <p:cNvSpPr>
            <a:spLocks noGrp="1"/>
          </p:cNvSpPr>
          <p:nvPr>
            <p:ph type="sldNum" sz="quarter" idx="4"/>
          </p:nvPr>
        </p:nvSpPr>
        <p:spPr>
          <a:xfrm>
            <a:off x="10480391" y="6535157"/>
            <a:ext cx="973667"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07F7647-6CBB-4945-B48A-22BF8575EA14}" type="slidenum">
              <a:rPr kumimoji="0" lang="en-US" sz="10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4498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0187A5C4-81FB-4287-AA51-653FBE8587A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5170" r="16287"/>
          <a:stretch/>
        </p:blipFill>
        <p:spPr>
          <a:xfrm>
            <a:off x="0" y="1869743"/>
            <a:ext cx="2998144" cy="3712191"/>
          </a:xfrm>
          <a:prstGeom prst="rect">
            <a:avLst/>
          </a:prstGeom>
        </p:spPr>
      </p:pic>
      <p:graphicFrame>
        <p:nvGraphicFramePr>
          <p:cNvPr id="6" name="Content Placeholder 5">
            <a:extLst>
              <a:ext uri="{FF2B5EF4-FFF2-40B4-BE49-F238E27FC236}">
                <a16:creationId xmlns:a16="http://schemas.microsoft.com/office/drawing/2014/main" id="{7760FADC-B99D-4924-AC46-736245A1356B}"/>
              </a:ext>
            </a:extLst>
          </p:cNvPr>
          <p:cNvGraphicFramePr>
            <a:graphicFrameLocks noGrp="1"/>
          </p:cNvGraphicFramePr>
          <p:nvPr>
            <p:ph idx="1"/>
            <p:extLst>
              <p:ext uri="{D42A27DB-BD31-4B8C-83A1-F6EECF244321}">
                <p14:modId xmlns:p14="http://schemas.microsoft.com/office/powerpoint/2010/main" val="2556932498"/>
              </p:ext>
            </p:extLst>
          </p:nvPr>
        </p:nvGraphicFramePr>
        <p:xfrm>
          <a:off x="3277355" y="1869743"/>
          <a:ext cx="8108370" cy="37121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EB655A71-C37A-45BA-A0EC-EAAE938F70C8}"/>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6D12C2FD-BA64-405E-8537-31357CAC9770}"/>
              </a:ext>
            </a:extLst>
          </p:cNvPr>
          <p:cNvSpPr>
            <a:spLocks noGrp="1"/>
          </p:cNvSpPr>
          <p:nvPr>
            <p:ph type="sldNum" sz="quarter" idx="4"/>
          </p:nvPr>
        </p:nvSpPr>
        <p:spPr/>
        <p:txBody>
          <a:bodyPr/>
          <a:lstStyle/>
          <a:p>
            <a:fld id="{407F7647-6CBB-4945-B48A-22BF8575EA14}" type="slidenum">
              <a:rPr lang="en-US" smtClean="0"/>
              <a:pPr/>
              <a:t>6</a:t>
            </a:fld>
            <a:endParaRPr lang="en-US" dirty="0"/>
          </a:p>
        </p:txBody>
      </p:sp>
      <p:sp>
        <p:nvSpPr>
          <p:cNvPr id="5" name="Title 4">
            <a:extLst>
              <a:ext uri="{FF2B5EF4-FFF2-40B4-BE49-F238E27FC236}">
                <a16:creationId xmlns:a16="http://schemas.microsoft.com/office/drawing/2014/main" id="{8A101DEE-D7AC-48BC-B845-59DB896A2EE2}"/>
              </a:ext>
            </a:extLst>
          </p:cNvPr>
          <p:cNvSpPr>
            <a:spLocks noGrp="1"/>
          </p:cNvSpPr>
          <p:nvPr>
            <p:ph type="title"/>
          </p:nvPr>
        </p:nvSpPr>
        <p:spPr>
          <a:xfrm>
            <a:off x="687324" y="332884"/>
            <a:ext cx="10817352" cy="737961"/>
          </a:xfrm>
        </p:spPr>
        <p:txBody>
          <a:bodyPr/>
          <a:lstStyle/>
          <a:p>
            <a:br>
              <a:rPr lang="en-US" sz="1600" dirty="0"/>
            </a:br>
            <a:r>
              <a:rPr lang="en-US" dirty="0"/>
              <a:t>Vaccination Best Practices</a:t>
            </a:r>
          </a:p>
        </p:txBody>
      </p:sp>
    </p:spTree>
    <p:extLst>
      <p:ext uri="{BB962C8B-B14F-4D97-AF65-F5344CB8AC3E}">
        <p14:creationId xmlns:p14="http://schemas.microsoft.com/office/powerpoint/2010/main" val="261452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6F463F-D56C-4F79-82E0-ADD1B8EF96EA}"/>
              </a:ext>
            </a:extLst>
          </p:cNvPr>
          <p:cNvSpPr>
            <a:spLocks noGrp="1"/>
          </p:cNvSpPr>
          <p:nvPr>
            <p:ph idx="1"/>
          </p:nvPr>
        </p:nvSpPr>
        <p:spPr>
          <a:xfrm>
            <a:off x="685800" y="1467993"/>
            <a:ext cx="8222812" cy="4669325"/>
          </a:xfrm>
        </p:spPr>
        <p:txBody>
          <a:bodyPr/>
          <a:lstStyle/>
          <a:p>
            <a:pPr>
              <a:lnSpc>
                <a:spcPct val="100000"/>
              </a:lnSpc>
              <a:spcBef>
                <a:spcPts val="0"/>
              </a:spcBef>
              <a:spcAft>
                <a:spcPts val="600"/>
              </a:spcAft>
            </a:pPr>
            <a:r>
              <a:rPr lang="en-US" dirty="0"/>
              <a:t>How to Handle a Vaccination Refusal:</a:t>
            </a:r>
          </a:p>
          <a:p>
            <a:pPr lvl="1">
              <a:lnSpc>
                <a:spcPct val="100000"/>
              </a:lnSpc>
              <a:spcBef>
                <a:spcPts val="0"/>
              </a:spcBef>
              <a:spcAft>
                <a:spcPts val="600"/>
              </a:spcAft>
            </a:pPr>
            <a:endParaRPr lang="en-US" dirty="0"/>
          </a:p>
          <a:p>
            <a:pPr lvl="1">
              <a:lnSpc>
                <a:spcPct val="100000"/>
              </a:lnSpc>
              <a:spcBef>
                <a:spcPts val="0"/>
              </a:spcBef>
              <a:spcAft>
                <a:spcPts val="600"/>
              </a:spcAft>
            </a:pPr>
            <a:r>
              <a:rPr lang="en-US" dirty="0"/>
              <a:t>Is the employee seeking a </a:t>
            </a:r>
            <a:r>
              <a:rPr lang="en-US" dirty="0">
                <a:solidFill>
                  <a:srgbClr val="C00000"/>
                </a:solidFill>
              </a:rPr>
              <a:t>reasonable accommodation </a:t>
            </a:r>
            <a:r>
              <a:rPr lang="en-US" dirty="0"/>
              <a:t>based on disability, sincerely held religious belief.</a:t>
            </a:r>
          </a:p>
          <a:p>
            <a:pPr lvl="1">
              <a:lnSpc>
                <a:spcPct val="100000"/>
              </a:lnSpc>
              <a:spcBef>
                <a:spcPts val="0"/>
              </a:spcBef>
              <a:spcAft>
                <a:spcPts val="600"/>
              </a:spcAft>
            </a:pPr>
            <a:endParaRPr lang="en-US" dirty="0"/>
          </a:p>
          <a:p>
            <a:pPr lvl="1">
              <a:lnSpc>
                <a:spcPct val="100000"/>
              </a:lnSpc>
              <a:spcBef>
                <a:spcPts val="0"/>
              </a:spcBef>
              <a:spcAft>
                <a:spcPts val="600"/>
              </a:spcAft>
            </a:pPr>
            <a:r>
              <a:rPr lang="en-US" dirty="0"/>
              <a:t>Does the accommodation create an undue hardship?</a:t>
            </a:r>
          </a:p>
          <a:p>
            <a:pPr marL="457200" lvl="1" indent="0">
              <a:lnSpc>
                <a:spcPct val="100000"/>
              </a:lnSpc>
              <a:spcBef>
                <a:spcPts val="0"/>
              </a:spcBef>
              <a:spcAft>
                <a:spcPts val="600"/>
              </a:spcAft>
              <a:buNone/>
            </a:pPr>
            <a:endParaRPr lang="en-US" dirty="0"/>
          </a:p>
          <a:p>
            <a:pPr lvl="1">
              <a:lnSpc>
                <a:spcPct val="100000"/>
              </a:lnSpc>
              <a:spcBef>
                <a:spcPts val="0"/>
              </a:spcBef>
              <a:spcAft>
                <a:spcPts val="600"/>
              </a:spcAft>
            </a:pPr>
            <a:r>
              <a:rPr lang="en-US" dirty="0"/>
              <a:t>Does the accommodation create a direct threat of harm to self or others (that cannot be reduced or eliminated with reasonable accommodation)?</a:t>
            </a:r>
          </a:p>
          <a:p>
            <a:pPr marL="0" indent="0">
              <a:buNone/>
            </a:pPr>
            <a:endParaRPr lang="en-US" dirty="0"/>
          </a:p>
        </p:txBody>
      </p:sp>
      <p:sp>
        <p:nvSpPr>
          <p:cNvPr id="3" name="Footer Placeholder 2">
            <a:extLst>
              <a:ext uri="{FF2B5EF4-FFF2-40B4-BE49-F238E27FC236}">
                <a16:creationId xmlns:a16="http://schemas.microsoft.com/office/drawing/2014/main" id="{EB655A71-C37A-45BA-A0EC-EAAE938F70C8}"/>
              </a:ext>
            </a:extLst>
          </p:cNvPr>
          <p:cNvSpPr>
            <a:spLocks noGrp="1"/>
          </p:cNvSpPr>
          <p:nvPr>
            <p:ph type="ftr" sz="quarter" idx="3"/>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6D12C2FD-BA64-405E-8537-31357CAC9770}"/>
              </a:ext>
            </a:extLst>
          </p:cNvPr>
          <p:cNvSpPr>
            <a:spLocks noGrp="1"/>
          </p:cNvSpPr>
          <p:nvPr>
            <p:ph type="sldNum" sz="quarter" idx="4"/>
          </p:nvPr>
        </p:nvSpPr>
        <p:spPr/>
        <p:txBody>
          <a:bodyPr/>
          <a:lstStyle/>
          <a:p>
            <a:fld id="{407F7647-6CBB-4945-B48A-22BF8575EA14}" type="slidenum">
              <a:rPr lang="en-US" smtClean="0"/>
              <a:pPr/>
              <a:t>7</a:t>
            </a:fld>
            <a:endParaRPr lang="en-US" dirty="0"/>
          </a:p>
        </p:txBody>
      </p:sp>
      <p:sp>
        <p:nvSpPr>
          <p:cNvPr id="5" name="Title 4">
            <a:extLst>
              <a:ext uri="{FF2B5EF4-FFF2-40B4-BE49-F238E27FC236}">
                <a16:creationId xmlns:a16="http://schemas.microsoft.com/office/drawing/2014/main" id="{8A101DEE-D7AC-48BC-B845-59DB896A2EE2}"/>
              </a:ext>
            </a:extLst>
          </p:cNvPr>
          <p:cNvSpPr>
            <a:spLocks noGrp="1"/>
          </p:cNvSpPr>
          <p:nvPr>
            <p:ph type="title"/>
          </p:nvPr>
        </p:nvSpPr>
        <p:spPr>
          <a:xfrm>
            <a:off x="687324" y="321210"/>
            <a:ext cx="10817352" cy="737961"/>
          </a:xfrm>
        </p:spPr>
        <p:txBody>
          <a:bodyPr/>
          <a:lstStyle/>
          <a:p>
            <a:br>
              <a:rPr lang="en-US" sz="1600" dirty="0"/>
            </a:br>
            <a:r>
              <a:rPr lang="en-US" dirty="0"/>
              <a:t>COVID-19 Vaccination Refusals</a:t>
            </a:r>
          </a:p>
        </p:txBody>
      </p:sp>
      <p:pic>
        <p:nvPicPr>
          <p:cNvPr id="7" name="Picture 6" descr="A picture containing text, sky, outdoor, sign&#10;&#10;Description automatically generated">
            <a:extLst>
              <a:ext uri="{FF2B5EF4-FFF2-40B4-BE49-F238E27FC236}">
                <a16:creationId xmlns:a16="http://schemas.microsoft.com/office/drawing/2014/main" id="{04135DB1-EBF5-4129-AA33-50918C6CCAD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47017" y="1810157"/>
            <a:ext cx="2743200" cy="3793937"/>
          </a:xfrm>
          <a:prstGeom prst="rect">
            <a:avLst/>
          </a:prstGeom>
          <a:ln>
            <a:noFill/>
          </a:ln>
          <a:effectLst>
            <a:softEdge rad="112500"/>
          </a:effectLst>
        </p:spPr>
      </p:pic>
    </p:spTree>
    <p:extLst>
      <p:ext uri="{BB962C8B-B14F-4D97-AF65-F5344CB8AC3E}">
        <p14:creationId xmlns:p14="http://schemas.microsoft.com/office/powerpoint/2010/main" val="343463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400" dirty="0"/>
          </a:p>
          <a:p>
            <a:pPr marL="0" indent="0" algn="ctr">
              <a:buNone/>
            </a:pPr>
            <a:r>
              <a:rPr lang="en-US" sz="4400" dirty="0"/>
              <a:t>It’s all about the </a:t>
            </a:r>
          </a:p>
          <a:p>
            <a:pPr marL="0" indent="0" algn="ctr">
              <a:buNone/>
            </a:pPr>
            <a:r>
              <a:rPr lang="en-US" sz="4400" dirty="0"/>
              <a:t>Interactive Process</a:t>
            </a:r>
          </a:p>
          <a:p>
            <a:pPr marL="0" indent="0" algn="ctr">
              <a:buNone/>
            </a:pPr>
            <a:r>
              <a:rPr lang="en-US" sz="4400" dirty="0">
                <a:solidFill>
                  <a:srgbClr val="FF0000"/>
                </a:solidFill>
              </a:rPr>
              <a:t>NO BLANKET POLICIES</a:t>
            </a:r>
          </a:p>
          <a:p>
            <a:pPr marL="0" indent="0" algn="ctr">
              <a:buNone/>
            </a:pPr>
            <a:endParaRPr lang="en-US" sz="4400" dirty="0"/>
          </a:p>
        </p:txBody>
      </p:sp>
      <p:sp>
        <p:nvSpPr>
          <p:cNvPr id="2" name="Title 1"/>
          <p:cNvSpPr>
            <a:spLocks noGrp="1"/>
          </p:cNvSpPr>
          <p:nvPr>
            <p:ph type="title"/>
          </p:nvPr>
        </p:nvSpPr>
        <p:spPr/>
        <p:txBody>
          <a:bodyPr/>
          <a:lstStyle/>
          <a:p>
            <a:r>
              <a:rPr lang="en-US" dirty="0"/>
              <a:t>Interactive Process</a:t>
            </a:r>
          </a:p>
        </p:txBody>
      </p:sp>
      <p:sp>
        <p:nvSpPr>
          <p:cNvPr id="5" name="Rectangle 4">
            <a:extLst>
              <a:ext uri="{FF2B5EF4-FFF2-40B4-BE49-F238E27FC236}">
                <a16:creationId xmlns:a16="http://schemas.microsoft.com/office/drawing/2014/main" id="{A2ACE5C2-687F-410B-8BF4-BC32338B8408}"/>
              </a:ext>
            </a:extLst>
          </p:cNvPr>
          <p:cNvSpPr/>
          <p:nvPr/>
        </p:nvSpPr>
        <p:spPr>
          <a:xfrm>
            <a:off x="5348039" y="6507164"/>
            <a:ext cx="1495922" cy="246221"/>
          </a:xfrm>
          <a:prstGeom prst="rect">
            <a:avLst/>
          </a:prstGeom>
        </p:spPr>
        <p:txBody>
          <a:bodyPr wrap="none">
            <a:spAutoFit/>
          </a:bodyPr>
          <a:lstStyle/>
          <a:p>
            <a:pPr algn="ctr"/>
            <a:r>
              <a:rPr lang="en-US" sz="1000" dirty="0">
                <a:solidFill>
                  <a:schemeClr val="bg1">
                    <a:lumMod val="65000"/>
                  </a:schemeClr>
                </a:solidFill>
              </a:rPr>
              <a:t>©2020 Jackson Lewis P.C</a:t>
            </a:r>
          </a:p>
        </p:txBody>
      </p:sp>
      <p:pic>
        <p:nvPicPr>
          <p:cNvPr id="8194" name="Picture 2" descr="Linus lost his blanket by KingJKLilWayne on DeviantArt">
            <a:extLst>
              <a:ext uri="{FF2B5EF4-FFF2-40B4-BE49-F238E27FC236}">
                <a16:creationId xmlns:a16="http://schemas.microsoft.com/office/drawing/2014/main" id="{0A884843-5386-47D6-939B-646442AA9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54" y="4391899"/>
            <a:ext cx="2047875"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3" end="3"/>
                                            </p:txEl>
                                          </p:spTgt>
                                        </p:tgtEl>
                                        <p:attrNameLst>
                                          <p:attrName>ppt_h</p:attrName>
                                        </p:attrNameLst>
                                      </p:cBhvr>
                                      <p:tavLst>
                                        <p:tav tm="0">
                                          <p:val>
                                            <p:strVal val="#ppt_h"/>
                                          </p:val>
                                        </p:tav>
                                        <p:tav tm="100000">
                                          <p:val>
                                            <p:strVal val="#ppt_h"/>
                                          </p:val>
                                        </p:tav>
                                      </p:tavLst>
                                    </p:anim>
                                  </p:childTnLst>
                                </p:cTn>
                              </p:par>
                              <p:par>
                                <p:cTn id="10" presetID="1"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A6B2CF-D85D-4F1B-BDD2-1544C0255809}"/>
              </a:ext>
            </a:extLst>
          </p:cNvPr>
          <p:cNvSpPr>
            <a:spLocks noGrp="1"/>
          </p:cNvSpPr>
          <p:nvPr>
            <p:ph idx="1"/>
          </p:nvPr>
        </p:nvSpPr>
        <p:spPr>
          <a:xfrm>
            <a:off x="685800" y="1705430"/>
            <a:ext cx="11150600" cy="4466770"/>
          </a:xfrm>
        </p:spPr>
        <p:txBody>
          <a:bodyPr/>
          <a:lstStyle/>
          <a:p>
            <a:pPr marL="0" indent="0">
              <a:spcBef>
                <a:spcPts val="0"/>
              </a:spcBef>
              <a:buNone/>
            </a:pPr>
            <a:r>
              <a:rPr lang="en-US" sz="3200" dirty="0"/>
              <a:t>Must show significant difficulty or expense</a:t>
            </a:r>
          </a:p>
          <a:p>
            <a:pPr marL="0" indent="0">
              <a:spcBef>
                <a:spcPts val="0"/>
              </a:spcBef>
              <a:buNone/>
            </a:pPr>
            <a:endParaRPr lang="en-US" sz="3200" dirty="0"/>
          </a:p>
          <a:p>
            <a:pPr marL="0" indent="0">
              <a:spcBef>
                <a:spcPts val="0"/>
              </a:spcBef>
              <a:buNone/>
            </a:pPr>
            <a:r>
              <a:rPr lang="en-US" sz="3200" dirty="0">
                <a:solidFill>
                  <a:srgbClr val="FF0000"/>
                </a:solidFill>
              </a:rPr>
              <a:t>Considerations:</a:t>
            </a:r>
          </a:p>
          <a:p>
            <a:r>
              <a:rPr lang="en-US" dirty="0"/>
              <a:t>The proportion of employees in the workplace who already are partially or fully vaccinated against COVID-19</a:t>
            </a:r>
          </a:p>
          <a:p>
            <a:r>
              <a:rPr lang="en-US" dirty="0"/>
              <a:t>The extent of employee contact with non-employees, who may be ineligible for a vaccination or whose vaccination status may be unknown.  </a:t>
            </a:r>
          </a:p>
          <a:p>
            <a:r>
              <a:rPr lang="en-US" dirty="0"/>
              <a:t>Customer or state requirements</a:t>
            </a:r>
          </a:p>
          <a:p>
            <a:pPr lvl="1"/>
            <a:r>
              <a:rPr lang="en-US" dirty="0"/>
              <a:t>Do they allow for accommodations/exemptions?</a:t>
            </a:r>
          </a:p>
          <a:p>
            <a:r>
              <a:rPr lang="en-US" dirty="0"/>
              <a:t>What have you done to date and what hardship has that created?</a:t>
            </a:r>
          </a:p>
          <a:p>
            <a:endParaRPr lang="en-US" dirty="0"/>
          </a:p>
        </p:txBody>
      </p:sp>
      <p:sp>
        <p:nvSpPr>
          <p:cNvPr id="3" name="Footer Placeholder 2">
            <a:extLst>
              <a:ext uri="{FF2B5EF4-FFF2-40B4-BE49-F238E27FC236}">
                <a16:creationId xmlns:a16="http://schemas.microsoft.com/office/drawing/2014/main" id="{6B044589-5A45-43ED-B36A-644A12D05C75}"/>
              </a:ext>
            </a:extLst>
          </p:cNvPr>
          <p:cNvSpPr>
            <a:spLocks noGrp="1"/>
          </p:cNvSpPr>
          <p:nvPr>
            <p:ph type="ftr" sz="quarter" idx="3"/>
          </p:nvPr>
        </p:nvSpPr>
        <p:spPr/>
        <p:txBody>
          <a:bodyPr/>
          <a:lstStyle/>
          <a:p>
            <a:r>
              <a:rPr lang="en-US" b="1"/>
              <a:t>Jackson Lewis P.C.  </a:t>
            </a:r>
            <a:endParaRPr lang="en-US" dirty="0"/>
          </a:p>
        </p:txBody>
      </p:sp>
      <p:sp>
        <p:nvSpPr>
          <p:cNvPr id="4" name="Slide Number Placeholder 3">
            <a:extLst>
              <a:ext uri="{FF2B5EF4-FFF2-40B4-BE49-F238E27FC236}">
                <a16:creationId xmlns:a16="http://schemas.microsoft.com/office/drawing/2014/main" id="{2EA3772A-FC74-44C7-9A4C-6152EC2F1395}"/>
              </a:ext>
            </a:extLst>
          </p:cNvPr>
          <p:cNvSpPr>
            <a:spLocks noGrp="1"/>
          </p:cNvSpPr>
          <p:nvPr>
            <p:ph type="sldNum" sz="quarter" idx="4"/>
          </p:nvPr>
        </p:nvSpPr>
        <p:spPr/>
        <p:txBody>
          <a:bodyPr/>
          <a:lstStyle/>
          <a:p>
            <a:fld id="{407F7647-6CBB-4945-B48A-22BF8575EA14}" type="slidenum">
              <a:rPr lang="en-US" smtClean="0"/>
              <a:pPr/>
              <a:t>9</a:t>
            </a:fld>
            <a:endParaRPr lang="en-US" dirty="0"/>
          </a:p>
        </p:txBody>
      </p:sp>
      <p:sp>
        <p:nvSpPr>
          <p:cNvPr id="5" name="Title 4">
            <a:extLst>
              <a:ext uri="{FF2B5EF4-FFF2-40B4-BE49-F238E27FC236}">
                <a16:creationId xmlns:a16="http://schemas.microsoft.com/office/drawing/2014/main" id="{50968B0E-D9D7-4925-A52C-119FEE9978FC}"/>
              </a:ext>
            </a:extLst>
          </p:cNvPr>
          <p:cNvSpPr>
            <a:spLocks noGrp="1"/>
          </p:cNvSpPr>
          <p:nvPr>
            <p:ph type="title"/>
          </p:nvPr>
        </p:nvSpPr>
        <p:spPr/>
        <p:txBody>
          <a:bodyPr/>
          <a:lstStyle/>
          <a:p>
            <a:pPr algn="ctr"/>
            <a:r>
              <a:rPr lang="en-US" dirty="0"/>
              <a:t>Undue Hardship Under ADA</a:t>
            </a:r>
          </a:p>
        </p:txBody>
      </p:sp>
      <p:pic>
        <p:nvPicPr>
          <p:cNvPr id="7170" name="Picture 2" descr="Undue Hardship Definition">
            <a:extLst>
              <a:ext uri="{FF2B5EF4-FFF2-40B4-BE49-F238E27FC236}">
                <a16:creationId xmlns:a16="http://schemas.microsoft.com/office/drawing/2014/main" id="{42F27E1C-3C31-4856-8333-C471FEC0E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952" y="1378041"/>
            <a:ext cx="2536233" cy="174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42688"/>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TotalTime>
  <Words>3285</Words>
  <Application>Microsoft Office PowerPoint</Application>
  <PresentationFormat>Widescreen</PresentationFormat>
  <Paragraphs>353</Paragraphs>
  <Slides>36</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Calibri Light</vt:lpstr>
      <vt:lpstr>Wingdings</vt:lpstr>
      <vt:lpstr>Office Theme</vt:lpstr>
      <vt:lpstr>1_Office Theme</vt:lpstr>
      <vt:lpstr>Managing HR Decisions in the Pandemic  </vt:lpstr>
      <vt:lpstr>About Jacqueline Guesno</vt:lpstr>
      <vt:lpstr>Lawyerly Disclaimer</vt:lpstr>
      <vt:lpstr>COVID-19 Vaccinations</vt:lpstr>
      <vt:lpstr> What You Should Know about Vaccination Mandates</vt:lpstr>
      <vt:lpstr> Vaccination Best Practices</vt:lpstr>
      <vt:lpstr> COVID-19 Vaccination Refusals</vt:lpstr>
      <vt:lpstr>Interactive Process</vt:lpstr>
      <vt:lpstr>Undue Hardship Under ADA</vt:lpstr>
      <vt:lpstr>Direct Threat Under ADA</vt:lpstr>
      <vt:lpstr>Does Employee Pose a Direct Threat?</vt:lpstr>
      <vt:lpstr>Confidentiality of Medical Information</vt:lpstr>
      <vt:lpstr>Pregnancy Accommodations</vt:lpstr>
      <vt:lpstr>Sincerely Held Religious Belief: Is it Religious?</vt:lpstr>
      <vt:lpstr>Challenging Religious Accommodation Requests</vt:lpstr>
      <vt:lpstr>Asking for more information to better understand the religious nature of an individual’s request. </vt:lpstr>
      <vt:lpstr>Colorado’s New Laws in 2021</vt:lpstr>
      <vt:lpstr>Healthy Families and Workplaces Act</vt:lpstr>
      <vt:lpstr>Healthy Families and Workplaces Act</vt:lpstr>
      <vt:lpstr>Public Health Emergency Whistleblower Law (PHEW)</vt:lpstr>
      <vt:lpstr>Colorado’s New “Equal Pay for Equal Work Act” Effective January 1, 2021</vt:lpstr>
      <vt:lpstr>Enforcement For Posting Violations</vt:lpstr>
      <vt:lpstr>Paid Medical and Family Leave</vt:lpstr>
      <vt:lpstr>Equal Employment Opportunity</vt:lpstr>
      <vt:lpstr>Applicable Laws</vt:lpstr>
      <vt:lpstr>Protected Characteristics</vt:lpstr>
      <vt:lpstr>PowerPoint Presentation</vt:lpstr>
      <vt:lpstr>“Severe or Pervasive” Conduct</vt:lpstr>
      <vt:lpstr>PowerPoint Presentation</vt:lpstr>
      <vt:lpstr>PowerPoint Presentation</vt:lpstr>
      <vt:lpstr>Standards for Liability Depend on Identity of Harasser/Perpetrator</vt:lpstr>
      <vt:lpstr>Steps to take to Comply with EEO Expectations</vt:lpstr>
      <vt:lpstr> Straggler Issues</vt:lpstr>
      <vt:lpstr>When Is FMLA Leave Available for COVID-19 Reasons?</vt:lpstr>
      <vt:lpstr>What You Should Know about the FFCRA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ADA and FMLA Challenges in a Pandemic</dc:title>
  <dc:creator>Schatz, Katrin U. (Dallas)</dc:creator>
  <cp:lastModifiedBy>Guesno, Jacqueline R. (Denver)</cp:lastModifiedBy>
  <cp:revision>36</cp:revision>
  <cp:lastPrinted>2021-01-18T19:41:46Z</cp:lastPrinted>
  <dcterms:created xsi:type="dcterms:W3CDTF">2021-01-17T21:45:37Z</dcterms:created>
  <dcterms:modified xsi:type="dcterms:W3CDTF">2021-09-20T17:50:19Z</dcterms:modified>
</cp:coreProperties>
</file>